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81" r:id="rId6"/>
    <p:sldId id="278" r:id="rId7"/>
    <p:sldId id="283" r:id="rId8"/>
    <p:sldId id="277" r:id="rId9"/>
    <p:sldId id="280" r:id="rId10"/>
    <p:sldId id="285" r:id="rId11"/>
    <p:sldId id="282" r:id="rId12"/>
    <p:sldId id="286" r:id="rId13"/>
    <p:sldId id="287" r:id="rId14"/>
    <p:sldId id="279" r:id="rId15"/>
    <p:sldId id="288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242"/>
    <a:srgbClr val="AC9030"/>
    <a:srgbClr val="005134"/>
    <a:srgbClr val="DE8244"/>
    <a:srgbClr val="B2CAC2"/>
    <a:srgbClr val="4F72BE"/>
    <a:srgbClr val="6B9AD0"/>
    <a:srgbClr val="D9E5E1"/>
    <a:srgbClr val="487ABD"/>
    <a:srgbClr val="610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5A6C-3AA0-D445-B569-B761649C3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21973-A4C4-BB4F-A507-D49DA98CC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0D578-329E-C044-8580-05F410F1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E5CA-B48E-F440-B701-33835355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A17A8-DBCE-AB4D-A322-70E58153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5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F4939-942B-1548-B9C0-6C8AC09B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1E031-0C45-1348-8D52-913EEC22F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79ED-6004-3B41-A985-B2568E64E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36372-E86C-F942-8652-8CC0D730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F727B-FC29-EB49-A4CE-029CE412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1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83019-A7DF-2B44-863D-295DAE036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5254F8-628A-3E4F-BCA9-490DE4B38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6CDEE-F3AB-144D-91E2-D33145EB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0C465-AEC0-C548-B126-209904468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4E040-E0E3-204C-B646-041D943C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0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4A335-21CA-7B4E-B9C5-E83BCAAD0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99CB0-5D27-854B-932F-00ED2B4BC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A48DF-1FA8-2346-BB32-CC7B3449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A122A-7DE5-7C4F-A0D4-6CEABA86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AB438-67AA-7640-BB5C-37B0F0CB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3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969DE-B95B-CD47-8F48-E05D4E387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4008A-B6B1-4843-ABA1-F93C18DE3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38601-9D9B-B548-8846-1262AE488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69C8-6796-FA48-BAC9-E1C2560D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F70D4-1AE5-BD45-BA27-E91D228AD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4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9BD32-00A1-8F4A-9C22-B0CB911C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AA89D-A4DA-4D41-92CA-E9CCB7219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E7FE8-7993-CC42-90E3-0698577EF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4CE89-36D4-734E-810A-44D74F54D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83E-1196-544A-9E44-5C1C8C77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2D014-020E-C048-91DB-B8E6610CB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8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C0EA3-E395-7841-A111-44D66AD4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52B52-59DF-0441-AB8D-74C48754A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6FC55-D2B8-D440-B671-36BB78CBA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BEB563-19AD-EF4B-A5C9-B517301F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BD2833-67A5-2B47-94A5-A5E9B7A10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73B078-708B-9E48-99A1-7FD3777FD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5FD559-8CC1-4748-82A8-EA417FC5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A2A1C7-0567-1049-A657-10DC5950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8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F6B1D-45D0-EF4C-9A21-C5F566FB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750DB-7A65-C646-93FF-616C54154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B8B0E-542B-D443-935E-2AD60F68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120A4-5F34-9748-841A-1EFED1EB4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3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2876E8-2386-8741-9EDE-B0AF84A7F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93AC94-7C7D-8841-9B87-3443EF19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89C40-973E-6141-A296-4EC06519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6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DC1BD-4EB1-0344-8B30-BEC1CD5A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10A4B-B298-7143-92F3-59FF7ADFC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7B2D0-7163-E943-9C89-742449E78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22F63-9288-D044-8984-597CD52B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CD6E4-04BD-F744-AA43-625267D8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632F5-E8C2-CC4B-836D-B67322025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2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68DE8-0660-9E42-9C6C-CDCF3F34B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AD8131-B75C-2E42-8A37-7D246D47E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61A51-95AC-0E49-8E6E-CF6A99AF7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D5A6D-AAB2-AA42-B725-DCBE4D76F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15E4B-0088-6742-A75F-327BEB53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0C34C-EBA5-7E43-AC78-6A196F1F1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6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F3FD8B-2579-F345-B3A9-CD7B1FE00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5A3E-5F23-0144-96AB-9DDFE87C4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F0F60-551F-FF42-ABAF-B637495DF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28ED6-3258-0A46-B9A0-1C2C5BC2AF9B}" type="datetimeFigureOut">
              <a:rPr lang="en-US" smtClean="0"/>
              <a:t>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10FD0-1E7B-464F-9532-0BF1779160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DC16-E7F8-6444-8CAB-71B835FDB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03BDA-FC7C-8F4A-8EE4-A03FEA711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9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E87C707-7F4E-6B43-A73B-B0502F196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250" y="2053659"/>
            <a:ext cx="9207500" cy="23749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6A77271-6FE5-8141-9874-466956FF7F3A}"/>
              </a:ext>
            </a:extLst>
          </p:cNvPr>
          <p:cNvSpPr/>
          <p:nvPr/>
        </p:nvSpPr>
        <p:spPr>
          <a:xfrm>
            <a:off x="4242902" y="4997884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021B23-5088-4841-B04A-E8A9F7990244}"/>
              </a:ext>
            </a:extLst>
          </p:cNvPr>
          <p:cNvSpPr/>
          <p:nvPr/>
        </p:nvSpPr>
        <p:spPr>
          <a:xfrm>
            <a:off x="0" y="5110619"/>
            <a:ext cx="4826524" cy="839244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76EF4C-B6BB-D34B-B224-F30D699AF0FA}"/>
              </a:ext>
            </a:extLst>
          </p:cNvPr>
          <p:cNvSpPr txBox="1"/>
          <p:nvPr/>
        </p:nvSpPr>
        <p:spPr>
          <a:xfrm>
            <a:off x="160154" y="5142832"/>
            <a:ext cx="454382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Dual Enrollment</a:t>
            </a:r>
          </a:p>
        </p:txBody>
      </p:sp>
    </p:spTree>
    <p:extLst>
      <p:ext uri="{BB962C8B-B14F-4D97-AF65-F5344CB8AC3E}">
        <p14:creationId xmlns:p14="http://schemas.microsoft.com/office/powerpoint/2010/main" val="2798005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4E486FE-3F62-AECB-817A-681B899CA727}"/>
              </a:ext>
            </a:extLst>
          </p:cNvPr>
          <p:cNvSpPr/>
          <p:nvPr/>
        </p:nvSpPr>
        <p:spPr>
          <a:xfrm>
            <a:off x="5138445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0DDCB-7121-E029-D520-868BA40D3243}"/>
              </a:ext>
            </a:extLst>
          </p:cNvPr>
          <p:cNvSpPr/>
          <p:nvPr/>
        </p:nvSpPr>
        <p:spPr>
          <a:xfrm>
            <a:off x="1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C9C7206-5C55-3535-1DC9-C0DD217E5B33}"/>
              </a:ext>
            </a:extLst>
          </p:cNvPr>
          <p:cNvSpPr txBox="1"/>
          <p:nvPr/>
        </p:nvSpPr>
        <p:spPr>
          <a:xfrm>
            <a:off x="12526" y="347840"/>
            <a:ext cx="562470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Obtain Funding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82A638-3CDD-F4C2-5774-FD5463AED89B}"/>
              </a:ext>
            </a:extLst>
          </p:cNvPr>
          <p:cNvSpPr txBox="1"/>
          <p:nvPr/>
        </p:nvSpPr>
        <p:spPr>
          <a:xfrm>
            <a:off x="1423332" y="1383924"/>
            <a:ext cx="9345336" cy="491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852805" lvl="0">
              <a:lnSpc>
                <a:spcPct val="108000"/>
              </a:lnSpc>
              <a:spcBef>
                <a:spcPts val="355"/>
              </a:spcBef>
              <a:spcAft>
                <a:spcPts val="0"/>
              </a:spcAft>
              <a:buSzPct val="88000"/>
              <a:tabLst>
                <a:tab pos="911860" algn="l"/>
              </a:tabLst>
            </a:pP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 step process:</a:t>
            </a:r>
          </a:p>
          <a:p>
            <a:pPr marL="342900" marR="852805" lvl="0" indent="-342900">
              <a:lnSpc>
                <a:spcPct val="108000"/>
              </a:lnSpc>
              <a:spcBef>
                <a:spcPts val="355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1860" algn="l"/>
              </a:tabLst>
            </a:pP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</a:t>
            </a:r>
            <a:r>
              <a:rPr lang="en-US" sz="2800" spc="-1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and</a:t>
            </a:r>
            <a:r>
              <a:rPr lang="en-US" sz="2800" spc="-1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your</a:t>
            </a:r>
            <a:r>
              <a:rPr lang="en-US" sz="28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parent/guardian</a:t>
            </a:r>
            <a:r>
              <a:rPr lang="en-US" sz="2800" spc="-1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must</a:t>
            </a:r>
            <a:r>
              <a:rPr lang="en-US" sz="2800" spc="-1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complete</a:t>
            </a:r>
            <a:r>
              <a:rPr lang="en-US" sz="2800" spc="-1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2800" spc="-9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GAFutures </a:t>
            </a:r>
            <a:r>
              <a:rPr lang="en-US" sz="2800" b="1" spc="-59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Funding</a:t>
            </a:r>
            <a:r>
              <a:rPr lang="en-US" sz="2800" b="1" spc="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Application/Participation</a:t>
            </a:r>
            <a:r>
              <a:rPr lang="en-US" sz="2800" b="1" spc="-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Agreement</a:t>
            </a:r>
          </a:p>
          <a:p>
            <a:pPr marL="342900" marR="586105" lvl="0" indent="-342900">
              <a:lnSpc>
                <a:spcPct val="112000"/>
              </a:lnSpc>
              <a:spcBef>
                <a:spcPts val="155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1860" algn="l"/>
              </a:tabLst>
            </a:pP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</a:t>
            </a:r>
            <a:r>
              <a:rPr lang="en-US" sz="28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will</a:t>
            </a:r>
            <a:r>
              <a:rPr lang="en-US" sz="28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need</a:t>
            </a:r>
            <a:r>
              <a:rPr lang="en-US" sz="2800" spc="-1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2800" spc="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have</a:t>
            </a:r>
            <a:r>
              <a:rPr lang="en-US" sz="2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met</a:t>
            </a:r>
            <a:r>
              <a:rPr lang="en-US" sz="28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with</a:t>
            </a:r>
            <a:r>
              <a:rPr lang="en-US" sz="2800" spc="-1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your</a:t>
            </a:r>
            <a:r>
              <a:rPr lang="en-US" sz="2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high</a:t>
            </a:r>
            <a:r>
              <a:rPr lang="en-US" sz="28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school</a:t>
            </a:r>
            <a:r>
              <a:rPr lang="en-US" sz="28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counselor</a:t>
            </a:r>
            <a:r>
              <a:rPr lang="en-US" sz="2800" spc="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first </a:t>
            </a:r>
            <a:r>
              <a:rPr lang="en-US" sz="2800" spc="-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2800" spc="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go</a:t>
            </a:r>
            <a:r>
              <a:rPr lang="en-US" sz="2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over</a:t>
            </a:r>
            <a:r>
              <a:rPr lang="en-US" sz="2800" spc="-7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</a:t>
            </a:r>
            <a:r>
              <a:rPr lang="en-US" sz="28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classes</a:t>
            </a:r>
            <a:r>
              <a:rPr lang="en-US" sz="28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</a:t>
            </a:r>
            <a:r>
              <a:rPr lang="en-US" sz="2800" spc="-1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will</a:t>
            </a:r>
            <a:r>
              <a:rPr lang="en-US" sz="2800" spc="-1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</a:t>
            </a:r>
            <a:r>
              <a:rPr lang="en-US" sz="2800" spc="-9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approved</a:t>
            </a:r>
            <a:r>
              <a:rPr lang="en-US" sz="2800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28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take</a:t>
            </a:r>
            <a:r>
              <a:rPr lang="en-US" sz="28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</a:t>
            </a:r>
            <a:r>
              <a:rPr lang="en-US" sz="2800" spc="-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dual </a:t>
            </a:r>
            <a:r>
              <a:rPr lang="en-US" sz="2800" spc="-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enrollment</a:t>
            </a:r>
            <a:r>
              <a:rPr lang="en-US" sz="2800" spc="9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student</a:t>
            </a:r>
          </a:p>
          <a:p>
            <a:pPr marL="342900" marR="586105" lvl="0" indent="-342900">
              <a:lnSpc>
                <a:spcPct val="112000"/>
              </a:lnSpc>
              <a:spcBef>
                <a:spcPts val="155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1860" algn="l"/>
              </a:tabLst>
            </a:pP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Your</a:t>
            </a:r>
            <a:r>
              <a:rPr lang="en-US" sz="2800" spc="2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high</a:t>
            </a:r>
            <a:r>
              <a:rPr lang="en-US" sz="2800" spc="17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school</a:t>
            </a:r>
            <a:r>
              <a:rPr lang="en-US" sz="2800" spc="19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counselor</a:t>
            </a:r>
            <a:r>
              <a:rPr lang="en-US" sz="2800" spc="33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must</a:t>
            </a:r>
            <a:r>
              <a:rPr lang="en-US" sz="2800" spc="2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complete</a:t>
            </a:r>
            <a:r>
              <a:rPr lang="en-US" sz="2800" spc="1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their</a:t>
            </a:r>
            <a:r>
              <a:rPr lang="en-US" sz="2800" spc="3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part</a:t>
            </a:r>
            <a:r>
              <a:rPr lang="en-US" sz="2800" spc="2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</a:t>
            </a:r>
            <a:r>
              <a:rPr lang="en-US" sz="2800" spc="1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</a:t>
            </a:r>
            <a:r>
              <a:rPr lang="en-US" sz="2800" spc="-5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GAFutures</a:t>
            </a:r>
            <a:r>
              <a:rPr lang="en-US" sz="28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Participation</a:t>
            </a:r>
            <a:r>
              <a:rPr lang="en-US" sz="2800" spc="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Agreement and courses(s) to be taken </a:t>
            </a:r>
          </a:p>
        </p:txBody>
      </p:sp>
    </p:spTree>
    <p:extLst>
      <p:ext uri="{BB962C8B-B14F-4D97-AF65-F5344CB8AC3E}">
        <p14:creationId xmlns:p14="http://schemas.microsoft.com/office/powerpoint/2010/main" val="941650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4E486FE-3F62-AECB-817A-681B899CA727}"/>
              </a:ext>
            </a:extLst>
          </p:cNvPr>
          <p:cNvSpPr/>
          <p:nvPr/>
        </p:nvSpPr>
        <p:spPr>
          <a:xfrm>
            <a:off x="5138445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0DDCB-7121-E029-D520-868BA40D3243}"/>
              </a:ext>
            </a:extLst>
          </p:cNvPr>
          <p:cNvSpPr/>
          <p:nvPr/>
        </p:nvSpPr>
        <p:spPr>
          <a:xfrm>
            <a:off x="1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C9C7206-5C55-3535-1DC9-C0DD217E5B33}"/>
              </a:ext>
            </a:extLst>
          </p:cNvPr>
          <p:cNvSpPr txBox="1"/>
          <p:nvPr/>
        </p:nvSpPr>
        <p:spPr>
          <a:xfrm>
            <a:off x="12526" y="347840"/>
            <a:ext cx="562470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AP vs Dual Enrollment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82A638-3CDD-F4C2-5774-FD5463AED89B}"/>
              </a:ext>
            </a:extLst>
          </p:cNvPr>
          <p:cNvSpPr txBox="1"/>
          <p:nvPr/>
        </p:nvSpPr>
        <p:spPr>
          <a:xfrm>
            <a:off x="1302312" y="1316813"/>
            <a:ext cx="6600117" cy="4803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/>
              <a:t>AP is recognized nationwide. </a:t>
            </a:r>
          </a:p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/>
              <a:t>Students must take and pass AP exam to receive college credit. </a:t>
            </a:r>
          </a:p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/>
              <a:t>Students must pay for AP exam (some free test options available).</a:t>
            </a:r>
          </a:p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/>
              <a:t>Students with the highest ACT and SAT scores tend to take the most AP classes. </a:t>
            </a:r>
          </a:p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/>
              <a:t>Which is more important, getting ahead or being prepared?</a:t>
            </a:r>
            <a:endParaRPr lang="en-US" dirty="0"/>
          </a:p>
          <a:p>
            <a:endParaRPr lang="en-US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77B72AD-9AFC-2C22-8341-DC8FBB774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221" y="823643"/>
            <a:ext cx="4262308" cy="426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203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4820672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5394121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70895" y="184456"/>
            <a:ext cx="5029611" cy="64633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600" b="1" dirty="0">
                <a:solidFill>
                  <a:schemeClr val="bg1"/>
                </a:solidFill>
                <a:latin typeface="+mn-lt"/>
              </a:rPr>
              <a:t>Contact Information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3FEF5-A031-8BA2-97C4-4FAD98A88BB5}"/>
              </a:ext>
            </a:extLst>
          </p:cNvPr>
          <p:cNvSpPr txBox="1"/>
          <p:nvPr/>
        </p:nvSpPr>
        <p:spPr>
          <a:xfrm>
            <a:off x="1218423" y="1344983"/>
            <a:ext cx="9345336" cy="4052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Morgan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Clifton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Dual Enrollm</a:t>
            </a:r>
            <a: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  <a:t>ent Coordinator</a:t>
            </a:r>
            <a:endParaRPr lang="en-US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morgan_clifton@ega.edu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478-289-2022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endParaRPr lang="en-US" sz="11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Jennifer Fields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 of Admissions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jfields@ega.edu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478-289-2129</a:t>
            </a: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endParaRPr lang="en-US" sz="11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16890" indent="0" algn="ctr">
              <a:lnSpc>
                <a:spcPct val="115000"/>
              </a:lnSpc>
              <a:spcBef>
                <a:spcPts val="350"/>
              </a:spcBef>
              <a:buNone/>
            </a:pPr>
            <a:endParaRPr lang="en-US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74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4E486FE-3F62-AECB-817A-681B899CA727}"/>
              </a:ext>
            </a:extLst>
          </p:cNvPr>
          <p:cNvSpPr/>
          <p:nvPr/>
        </p:nvSpPr>
        <p:spPr>
          <a:xfrm>
            <a:off x="5138445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0DDCB-7121-E029-D520-868BA40D3243}"/>
              </a:ext>
            </a:extLst>
          </p:cNvPr>
          <p:cNvSpPr/>
          <p:nvPr/>
        </p:nvSpPr>
        <p:spPr>
          <a:xfrm>
            <a:off x="1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C9C7206-5C55-3535-1DC9-C0DD217E5B33}"/>
              </a:ext>
            </a:extLst>
          </p:cNvPr>
          <p:cNvSpPr txBox="1"/>
          <p:nvPr/>
        </p:nvSpPr>
        <p:spPr>
          <a:xfrm>
            <a:off x="12526" y="347840"/>
            <a:ext cx="562470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Program Information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82A638-3CDD-F4C2-5774-FD5463AED89B}"/>
              </a:ext>
            </a:extLst>
          </p:cNvPr>
          <p:cNvSpPr txBox="1"/>
          <p:nvPr/>
        </p:nvSpPr>
        <p:spPr>
          <a:xfrm>
            <a:off x="1423332" y="1524873"/>
            <a:ext cx="9345336" cy="432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Simultaneous</a:t>
            </a:r>
            <a:r>
              <a:rPr lang="en-US" sz="2400" spc="445" dirty="0"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enrollment</a:t>
            </a:r>
            <a:r>
              <a:rPr lang="en-US" sz="2400" spc="28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in</a:t>
            </a:r>
            <a:r>
              <a:rPr lang="en-US" sz="2400" spc="21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high</a:t>
            </a:r>
            <a:r>
              <a:rPr lang="en-US" sz="2400" spc="33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school</a:t>
            </a:r>
            <a:r>
              <a:rPr lang="en-US" sz="2400" spc="29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and </a:t>
            </a:r>
            <a:r>
              <a:rPr lang="en-US" sz="2400" spc="-73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college</a:t>
            </a:r>
            <a:r>
              <a:rPr lang="en-US" sz="2400" spc="4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4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courses</a:t>
            </a:r>
          </a:p>
          <a:p>
            <a:pPr marL="342900" marR="1314450" lvl="0" indent="-342900">
              <a:lnSpc>
                <a:spcPct val="112000"/>
              </a:lnSpc>
              <a:spcBef>
                <a:spcPts val="42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1875" algn="l"/>
                <a:tab pos="1032510" algn="l"/>
              </a:tabLst>
            </a:pPr>
            <a:r>
              <a:rPr lang="en-US" sz="2400" dirty="0">
                <a:ea typeface="Arial Narrow" panose="020B0606020202030204" pitchFamily="34" charset="0"/>
                <a:cs typeface="Arial Narrow" panose="020B0606020202030204" pitchFamily="34" charset="0"/>
              </a:rPr>
              <a:t>College courses will count towards your high school graduation requirements</a:t>
            </a:r>
          </a:p>
          <a:p>
            <a:pPr marL="342900" marR="51435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8860" algn="l"/>
                <a:tab pos="1039495" algn="l"/>
              </a:tabLst>
            </a:pPr>
            <a:r>
              <a:rPr lang="en-US" sz="2400" dirty="0"/>
              <a:t>Receive extra half point up to a 3.0 for Dual Enrollment courses toward their HOPE GPA </a:t>
            </a:r>
          </a:p>
          <a:p>
            <a:pPr marL="342900" marR="51435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8860" algn="l"/>
                <a:tab pos="1039495" algn="l"/>
              </a:tabLst>
            </a:pPr>
            <a:r>
              <a:rPr lang="en-US" sz="2400" dirty="0">
                <a:ea typeface="Arial Narrow" panose="020B0606020202030204" pitchFamily="34" charset="0"/>
                <a:cs typeface="Arial Narrow" panose="020B0606020202030204" pitchFamily="34" charset="0"/>
              </a:rPr>
              <a:t>Can enroll at multiple institutions w/counselor approval </a:t>
            </a:r>
          </a:p>
          <a:p>
            <a:pPr marL="342900" marR="51435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8860" algn="l"/>
                <a:tab pos="1039495" algn="l"/>
              </a:tabLst>
            </a:pPr>
            <a:r>
              <a:rPr lang="en-US" sz="2400" b="1" dirty="0">
                <a:solidFill>
                  <a:srgbClr val="F5C242"/>
                </a:solidFill>
                <a:ea typeface="Arial Narrow" panose="020B0606020202030204" pitchFamily="34" charset="0"/>
                <a:cs typeface="Arial Narrow" panose="020B0606020202030204" pitchFamily="34" charset="0"/>
              </a:rPr>
              <a:t>FREE</a:t>
            </a:r>
            <a:r>
              <a:rPr lang="en-US" sz="2400" dirty="0">
                <a:ea typeface="Arial Narrow" panose="020B0606020202030204" pitchFamily="34" charset="0"/>
                <a:cs typeface="Arial Narrow" panose="020B0606020202030204" pitchFamily="34" charset="0"/>
              </a:rPr>
              <a:t> for up to 30 credit </a:t>
            </a:r>
            <a:r>
              <a:rPr lang="en-US" sz="2400" dirty="0" err="1">
                <a:ea typeface="Arial Narrow" panose="020B0606020202030204" pitchFamily="34" charset="0"/>
                <a:cs typeface="Arial Narrow" panose="020B0606020202030204" pitchFamily="34" charset="0"/>
              </a:rPr>
              <a:t>hrs</a:t>
            </a:r>
            <a:br>
              <a:rPr lang="en-US" sz="2400" dirty="0">
                <a:ea typeface="Arial Narrow" panose="020B0606020202030204" pitchFamily="34" charset="0"/>
                <a:cs typeface="Arial Narrow" panose="020B0606020202030204" pitchFamily="34" charset="0"/>
              </a:rPr>
            </a:br>
            <a:endParaRPr lang="en-US" sz="2400" dirty="0"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marR="514350"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100"/>
              <a:tabLst>
                <a:tab pos="1038860" algn="l"/>
                <a:tab pos="1039495" algn="l"/>
              </a:tabLst>
            </a:pPr>
            <a:r>
              <a:rPr lang="en-US" sz="2400" b="1" dirty="0">
                <a:ea typeface="Arial Narrow" panose="020B0606020202030204" pitchFamily="34" charset="0"/>
                <a:cs typeface="Arial Narrow" panose="020B0606020202030204" pitchFamily="34" charset="0"/>
              </a:rPr>
              <a:t>OPTIONAL and recommended, not required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7707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2714661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3299381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12526" y="347840"/>
            <a:ext cx="3286855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Cautions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1CED7B-BDB9-E9D3-FA57-64E3F602AA4A}"/>
              </a:ext>
            </a:extLst>
          </p:cNvPr>
          <p:cNvSpPr txBox="1"/>
          <p:nvPr/>
        </p:nvSpPr>
        <p:spPr>
          <a:xfrm>
            <a:off x="1218423" y="1344983"/>
            <a:ext cx="9345336" cy="4236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253365" lvl="0" indent="-342900">
              <a:lnSpc>
                <a:spcPct val="113000"/>
              </a:lnSpc>
              <a:spcBef>
                <a:spcPts val="23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Your professors will </a:t>
            </a:r>
            <a:r>
              <a:rPr lang="en-US" sz="2800" i="1" u="sng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not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know you are a dual</a:t>
            </a:r>
            <a:r>
              <a:rPr lang="en-US" sz="2800" spc="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enrollment</a:t>
            </a:r>
            <a:r>
              <a:rPr lang="en-US" sz="2800" spc="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student, so they will</a:t>
            </a:r>
            <a:r>
              <a:rPr lang="en-US" sz="2800" spc="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treat you</a:t>
            </a:r>
            <a:r>
              <a:rPr lang="en-US" sz="2800" spc="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like a</a:t>
            </a:r>
            <a:r>
              <a:rPr lang="en-US" sz="2800" spc="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college </a:t>
            </a:r>
            <a:r>
              <a:rPr lang="en-US" sz="2800" spc="-67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student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Your</a:t>
            </a:r>
            <a:r>
              <a:rPr lang="en-US" sz="2800" spc="11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college</a:t>
            </a:r>
            <a:r>
              <a:rPr lang="en-US" sz="2800" spc="4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GPA </a:t>
            </a:r>
            <a:r>
              <a:rPr lang="en-US" sz="2800" i="1" u="sng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will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follow</a:t>
            </a:r>
            <a:r>
              <a:rPr lang="en-US" sz="2800" spc="-3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you!</a:t>
            </a:r>
          </a:p>
          <a:p>
            <a:pPr marL="342900" marR="0" lvl="0" indent="-342900">
              <a:spcBef>
                <a:spcPts val="38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4415" algn="l"/>
                <a:tab pos="1035050" algn="l"/>
              </a:tabLst>
            </a:pP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College and</a:t>
            </a:r>
            <a:r>
              <a:rPr lang="en-US" sz="2800" spc="-4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high</a:t>
            </a:r>
            <a:r>
              <a:rPr lang="en-US" sz="2800" spc="-8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school calendars</a:t>
            </a:r>
            <a:r>
              <a:rPr lang="en-US" sz="2800" spc="13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do</a:t>
            </a:r>
            <a:r>
              <a:rPr lang="en-US" sz="2800" spc="-7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not</a:t>
            </a:r>
            <a:r>
              <a:rPr lang="en-US" sz="2800" spc="-6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always</a:t>
            </a:r>
            <a:r>
              <a:rPr lang="en-US" sz="2800" spc="3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align</a:t>
            </a:r>
          </a:p>
          <a:p>
            <a:pPr marL="1257300" lvl="2" indent="-342900">
              <a:spcBef>
                <a:spcPts val="350"/>
              </a:spcBef>
              <a:buClr>
                <a:srgbClr val="CC9900"/>
              </a:buClr>
              <a:buSzPts val="2100"/>
              <a:buFont typeface="Courier New" panose="02070309020205020404" pitchFamily="49" charset="0"/>
              <a:buChar char="o"/>
              <a:tabLst>
                <a:tab pos="768985" algn="l"/>
              </a:tabLst>
            </a:pPr>
            <a:r>
              <a:rPr lang="en-US" sz="2800" dirty="0">
                <a:ea typeface="Courier New" panose="02070309020205020404" pitchFamily="49" charset="0"/>
              </a:rPr>
              <a:t>Fall/S</a:t>
            </a:r>
            <a:r>
              <a:rPr lang="en-US" sz="2800" dirty="0">
                <a:effectLst/>
                <a:ea typeface="Courier New" panose="02070309020205020404" pitchFamily="49" charset="0"/>
              </a:rPr>
              <a:t>pring/Winter</a:t>
            </a:r>
            <a:r>
              <a:rPr lang="en-US" sz="2800" spc="400" dirty="0">
                <a:effectLst/>
                <a:ea typeface="Courier New" panose="02070309020205020404" pitchFamily="49" charset="0"/>
              </a:rPr>
              <a:t> </a:t>
            </a:r>
            <a:r>
              <a:rPr lang="en-US" sz="2800" dirty="0">
                <a:effectLst/>
                <a:ea typeface="Courier New" panose="02070309020205020404" pitchFamily="49" charset="0"/>
              </a:rPr>
              <a:t>Break</a:t>
            </a:r>
          </a:p>
          <a:p>
            <a:pPr marL="1257300" lvl="2" indent="-342900">
              <a:spcBef>
                <a:spcPts val="350"/>
              </a:spcBef>
              <a:buClr>
                <a:srgbClr val="CC9900"/>
              </a:buClr>
              <a:buSzPts val="2100"/>
              <a:buFont typeface="Courier New" panose="02070309020205020404" pitchFamily="49" charset="0"/>
              <a:buChar char="o"/>
              <a:tabLst>
                <a:tab pos="768985" algn="l"/>
              </a:tabLst>
            </a:pPr>
            <a:r>
              <a:rPr lang="en-US" sz="2800" dirty="0">
                <a:effectLst/>
                <a:ea typeface="Courier New" panose="02070309020205020404" pitchFamily="49" charset="0"/>
              </a:rPr>
              <a:t>Extracurricular</a:t>
            </a:r>
            <a:r>
              <a:rPr lang="en-US" sz="2800" spc="310" dirty="0">
                <a:effectLst/>
                <a:ea typeface="Courier New" panose="02070309020205020404" pitchFamily="49" charset="0"/>
              </a:rPr>
              <a:t> </a:t>
            </a:r>
            <a:r>
              <a:rPr lang="en-US" sz="2800" dirty="0">
                <a:effectLst/>
                <a:ea typeface="Courier New" panose="02070309020205020404" pitchFamily="49" charset="0"/>
              </a:rPr>
              <a:t>activities</a:t>
            </a:r>
          </a:p>
          <a:p>
            <a:pPr marL="1257300" lvl="2" indent="-342900">
              <a:spcBef>
                <a:spcPts val="20"/>
              </a:spcBef>
              <a:buClr>
                <a:srgbClr val="CC9900"/>
              </a:buClr>
              <a:buSzPts val="2100"/>
              <a:buFont typeface="Courier New" panose="02070309020205020404" pitchFamily="49" charset="0"/>
              <a:buChar char="o"/>
              <a:tabLst>
                <a:tab pos="774065" algn="l"/>
              </a:tabLst>
            </a:pPr>
            <a:r>
              <a:rPr lang="en-US" sz="2800" dirty="0">
                <a:effectLst/>
                <a:ea typeface="Courier New" panose="02070309020205020404" pitchFamily="49" charset="0"/>
              </a:rPr>
              <a:t>Attendance</a:t>
            </a:r>
            <a:r>
              <a:rPr lang="en-US" sz="2800" spc="130" dirty="0">
                <a:effectLst/>
                <a:ea typeface="Courier New" panose="02070309020205020404" pitchFamily="49" charset="0"/>
              </a:rPr>
              <a:t> </a:t>
            </a:r>
            <a:r>
              <a:rPr lang="en-US" sz="2800" dirty="0">
                <a:effectLst/>
                <a:ea typeface="Courier New" panose="02070309020205020404" pitchFamily="49" charset="0"/>
              </a:rPr>
              <a:t>policies</a:t>
            </a:r>
          </a:p>
          <a:p>
            <a:pPr marL="457200" indent="-457200">
              <a:spcBef>
                <a:spcPts val="20"/>
              </a:spcBef>
              <a:buClr>
                <a:srgbClr val="CC9900"/>
              </a:buClr>
              <a:buSzPts val="2100"/>
              <a:buFont typeface="Arial" panose="020B0604020202020204" pitchFamily="34" charset="0"/>
              <a:buChar char="•"/>
              <a:tabLst>
                <a:tab pos="774065" algn="l"/>
              </a:tabLst>
            </a:pPr>
            <a:r>
              <a:rPr lang="en-US" sz="2800" dirty="0">
                <a:ea typeface="Arial Narrow" panose="020B0606020202030204" pitchFamily="34" charset="0"/>
                <a:cs typeface="Arial Narrow" panose="020B0606020202030204" pitchFamily="34" charset="0"/>
              </a:rPr>
              <a:t>Reach out to instructors first when there is an issue</a:t>
            </a:r>
          </a:p>
          <a:p>
            <a:pPr marL="457200" indent="-457200">
              <a:spcBef>
                <a:spcPts val="20"/>
              </a:spcBef>
              <a:buClr>
                <a:srgbClr val="CC9900"/>
              </a:buClr>
              <a:buSzPts val="2100"/>
              <a:buFont typeface="Arial" panose="020B0604020202020204" pitchFamily="34" charset="0"/>
              <a:buChar char="•"/>
              <a:tabLst>
                <a:tab pos="774065" algn="l"/>
              </a:tabLst>
            </a:pPr>
            <a:r>
              <a:rPr lang="en-US" sz="28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Failing or withdrawing can affect your graduation status!</a:t>
            </a:r>
          </a:p>
        </p:txBody>
      </p:sp>
    </p:spTree>
    <p:extLst>
      <p:ext uri="{BB962C8B-B14F-4D97-AF65-F5344CB8AC3E}">
        <p14:creationId xmlns:p14="http://schemas.microsoft.com/office/powerpoint/2010/main" val="27476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2714661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3299381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12526" y="347840"/>
            <a:ext cx="3286855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What is covered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3FEF5-A031-8BA2-97C4-4FAD98A88BB5}"/>
              </a:ext>
            </a:extLst>
          </p:cNvPr>
          <p:cNvSpPr txBox="1"/>
          <p:nvPr/>
        </p:nvSpPr>
        <p:spPr>
          <a:xfrm>
            <a:off x="1218423" y="1344983"/>
            <a:ext cx="9345336" cy="502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>
              <a:spcBef>
                <a:spcPts val="23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Tuition*</a:t>
            </a:r>
          </a:p>
          <a:p>
            <a:pPr marL="742950" marR="0" lvl="1" indent="-285750">
              <a:spcBef>
                <a:spcPts val="33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Mandatory</a:t>
            </a:r>
            <a:r>
              <a:rPr lang="en-US" sz="3600" spc="4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student</a:t>
            </a:r>
            <a:r>
              <a:rPr lang="en-US" sz="3600" spc="2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fees</a:t>
            </a:r>
          </a:p>
          <a:p>
            <a:pPr marL="742950" marR="0" lvl="1" indent="-285750">
              <a:spcBef>
                <a:spcPts val="33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Textbook</a:t>
            </a:r>
            <a:r>
              <a:rPr lang="en-US" sz="3600" spc="39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rentals</a:t>
            </a:r>
            <a:r>
              <a:rPr lang="en-US" sz="3600" spc="15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(lab</a:t>
            </a:r>
            <a:r>
              <a:rPr lang="en-US" sz="3600" spc="2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manuals</a:t>
            </a:r>
            <a:r>
              <a:rPr lang="en-US" sz="3600" spc="25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included)</a:t>
            </a:r>
          </a:p>
          <a:p>
            <a:pPr marL="1200150" lvl="2" indent="-285750">
              <a:spcBef>
                <a:spcPts val="335"/>
              </a:spcBef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2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Physical</a:t>
            </a:r>
          </a:p>
          <a:p>
            <a:pPr marL="1200150" lvl="2" indent="-285750">
              <a:spcBef>
                <a:spcPts val="335"/>
              </a:spcBef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2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OER – open resource</a:t>
            </a:r>
          </a:p>
          <a:p>
            <a:pPr marL="1200150" lvl="2" indent="-285750">
              <a:spcBef>
                <a:spcPts val="335"/>
              </a:spcBef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2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Access Codes</a:t>
            </a:r>
            <a:br>
              <a:rPr lang="en-US" sz="32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</a:br>
            <a:endParaRPr lang="en-US" sz="3200" dirty="0">
              <a:effectLst/>
              <a:ea typeface="Arial Narrow" panose="020B0606020202030204" pitchFamily="34" charset="0"/>
              <a:cs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effectLst/>
                <a:ea typeface="Arial" panose="020B0604020202020204" pitchFamily="34" charset="0"/>
              </a:rPr>
              <a:t>*State</a:t>
            </a:r>
            <a:r>
              <a:rPr lang="en-US" sz="3200" b="1" spc="85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effectLst/>
                <a:ea typeface="Arial" panose="020B0604020202020204" pitchFamily="34" charset="0"/>
              </a:rPr>
              <a:t>funding</a:t>
            </a:r>
            <a:r>
              <a:rPr lang="en-US" sz="3200" b="1" spc="55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effectLst/>
                <a:ea typeface="Arial" panose="020B0604020202020204" pitchFamily="34" charset="0"/>
              </a:rPr>
              <a:t>will</a:t>
            </a:r>
            <a:r>
              <a:rPr lang="en-US" sz="3200" b="1" spc="-240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effectLst/>
                <a:ea typeface="Arial" panose="020B0604020202020204" pitchFamily="34" charset="0"/>
              </a:rPr>
              <a:t>cover</a:t>
            </a:r>
            <a:r>
              <a:rPr lang="en-US" sz="3200" b="1" spc="35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effectLst/>
                <a:ea typeface="Arial" panose="020B0604020202020204" pitchFamily="34" charset="0"/>
              </a:rPr>
              <a:t>up</a:t>
            </a:r>
            <a:r>
              <a:rPr lang="en-US" sz="3200" b="1" spc="-45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effectLst/>
                <a:ea typeface="Arial" panose="020B0604020202020204" pitchFamily="34" charset="0"/>
              </a:rPr>
              <a:t>to</a:t>
            </a:r>
            <a:r>
              <a:rPr lang="en-US" sz="3200" b="1" spc="-95" dirty="0">
                <a:effectLst/>
                <a:ea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30</a:t>
            </a:r>
            <a:r>
              <a:rPr lang="en-US" sz="3200" b="1" spc="-160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 credit </a:t>
            </a:r>
            <a:r>
              <a:rPr lang="en-US" sz="3200" b="1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hours </a:t>
            </a:r>
            <a:r>
              <a:rPr lang="en-US" sz="3200" b="1" dirty="0">
                <a:effectLst/>
                <a:ea typeface="Arial" panose="020B0604020202020204" pitchFamily="34" charset="0"/>
              </a:rPr>
              <a:t>of approved courses</a:t>
            </a:r>
            <a:endParaRPr lang="en-US" sz="32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13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4E486FE-3F62-AECB-817A-681B899CA727}"/>
              </a:ext>
            </a:extLst>
          </p:cNvPr>
          <p:cNvSpPr/>
          <p:nvPr/>
        </p:nvSpPr>
        <p:spPr>
          <a:xfrm>
            <a:off x="5138445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0DDCB-7121-E029-D520-868BA40D3243}"/>
              </a:ext>
            </a:extLst>
          </p:cNvPr>
          <p:cNvSpPr/>
          <p:nvPr/>
        </p:nvSpPr>
        <p:spPr>
          <a:xfrm>
            <a:off x="1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C9C7206-5C55-3535-1DC9-C0DD217E5B33}"/>
              </a:ext>
            </a:extLst>
          </p:cNvPr>
          <p:cNvSpPr txBox="1"/>
          <p:nvPr/>
        </p:nvSpPr>
        <p:spPr>
          <a:xfrm>
            <a:off x="12526" y="347840"/>
            <a:ext cx="562470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What is not covered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82A638-3CDD-F4C2-5774-FD5463AED89B}"/>
              </a:ext>
            </a:extLst>
          </p:cNvPr>
          <p:cNvSpPr txBox="1"/>
          <p:nvPr/>
        </p:nvSpPr>
        <p:spPr>
          <a:xfrm>
            <a:off x="1428147" y="1744651"/>
            <a:ext cx="934533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1" indent="-285750">
              <a:spcBef>
                <a:spcPts val="43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5685" algn="l"/>
                <a:tab pos="1036320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Parking</a:t>
            </a:r>
            <a:r>
              <a:rPr lang="en-US" sz="3600" spc="185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passes</a:t>
            </a:r>
          </a:p>
          <a:p>
            <a:pPr marL="742950" marR="0" lvl="1" indent="-285750">
              <a:spcBef>
                <a:spcPts val="33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5685" algn="l"/>
                <a:tab pos="1036320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Dining</a:t>
            </a:r>
            <a:r>
              <a:rPr lang="en-US" sz="3600" spc="7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plan</a:t>
            </a:r>
          </a:p>
          <a:p>
            <a:pPr marL="742950" marR="0" lvl="1" indent="-285750">
              <a:spcBef>
                <a:spcPts val="385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4415" algn="l"/>
                <a:tab pos="1035050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Course</a:t>
            </a:r>
            <a:r>
              <a:rPr lang="en-US" sz="3600" spc="19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fees</a:t>
            </a:r>
          </a:p>
          <a:p>
            <a:pPr marL="742950" marR="0" lvl="1" indent="-285750">
              <a:spcBef>
                <a:spcPts val="38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4415" algn="l"/>
                <a:tab pos="1035050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Housing</a:t>
            </a:r>
          </a:p>
          <a:p>
            <a:pPr marL="742950" marR="0" lvl="1" indent="-285750">
              <a:spcBef>
                <a:spcPts val="380"/>
              </a:spcBef>
              <a:spcAft>
                <a:spcPts val="0"/>
              </a:spcAft>
              <a:buClr>
                <a:srgbClr val="CC9900"/>
              </a:buClr>
              <a:buSzPts val="2100"/>
              <a:buFont typeface="Arial Narrow" panose="020B0606020202030204" pitchFamily="34" charset="0"/>
              <a:buChar char="●"/>
              <a:tabLst>
                <a:tab pos="1036320" algn="l"/>
                <a:tab pos="1036955" algn="l"/>
              </a:tabLst>
            </a:pPr>
            <a:r>
              <a:rPr lang="en-US" sz="3600" dirty="0">
                <a:effectLst/>
                <a:ea typeface="Arial Narrow" panose="020B0606020202030204" pitchFamily="34" charset="0"/>
                <a:cs typeface="Arial Narrow" panose="020B0606020202030204" pitchFamily="34" charset="0"/>
              </a:rPr>
              <a:t>Transportation</a:t>
            </a:r>
            <a:endParaRPr lang="en-US" sz="36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8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4732999" y="132707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5293453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70895" y="251568"/>
            <a:ext cx="501283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Who is eligible?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3FEF5-A031-8BA2-97C4-4FAD98A88BB5}"/>
              </a:ext>
            </a:extLst>
          </p:cNvPr>
          <p:cNvSpPr txBox="1"/>
          <p:nvPr/>
        </p:nvSpPr>
        <p:spPr>
          <a:xfrm>
            <a:off x="1218423" y="1344983"/>
            <a:ext cx="9345336" cy="3565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dirty="0">
                <a:ea typeface="Arial" panose="020B0604020202020204" pitchFamily="34" charset="0"/>
              </a:rPr>
              <a:t>Juniors and Seniors</a:t>
            </a:r>
          </a:p>
          <a:p>
            <a:pPr marL="1200150" marR="618490" lvl="2" indent="-285750">
              <a:lnSpc>
                <a:spcPct val="112000"/>
              </a:lnSpc>
              <a:spcBef>
                <a:spcPts val="250"/>
              </a:spcBef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spc="60" dirty="0">
                <a:effectLst/>
                <a:ea typeface="Arial" panose="020B0604020202020204" pitchFamily="34" charset="0"/>
              </a:rPr>
              <a:t>10th graders require </a:t>
            </a:r>
            <a:r>
              <a:rPr lang="en-US" sz="2400" b="1" spc="60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1200</a:t>
            </a:r>
            <a:r>
              <a:rPr lang="en-US" sz="2400" spc="60" dirty="0">
                <a:effectLst/>
                <a:ea typeface="Arial" panose="020B0604020202020204" pitchFamily="34" charset="0"/>
              </a:rPr>
              <a:t> </a:t>
            </a:r>
            <a:r>
              <a:rPr lang="en-US" sz="2400" b="1" spc="60" dirty="0">
                <a:effectLst/>
                <a:ea typeface="Arial" panose="020B0604020202020204" pitchFamily="34" charset="0"/>
              </a:rPr>
              <a:t>SAT</a:t>
            </a:r>
            <a:r>
              <a:rPr lang="en-US" sz="2400" spc="60" dirty="0">
                <a:effectLst/>
                <a:ea typeface="Arial" panose="020B0604020202020204" pitchFamily="34" charset="0"/>
              </a:rPr>
              <a:t> or </a:t>
            </a:r>
            <a:r>
              <a:rPr lang="en-US" sz="2400" b="1" spc="60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26</a:t>
            </a:r>
            <a:r>
              <a:rPr lang="en-US" sz="2400" spc="60" dirty="0">
                <a:solidFill>
                  <a:schemeClr val="bg1"/>
                </a:solidFill>
                <a:effectLst/>
                <a:ea typeface="Arial" panose="020B0604020202020204" pitchFamily="34" charset="0"/>
              </a:rPr>
              <a:t> </a:t>
            </a:r>
            <a:r>
              <a:rPr lang="en-US" sz="2400" b="1" spc="60" dirty="0">
                <a:effectLst/>
                <a:ea typeface="Arial" panose="020B0604020202020204" pitchFamily="34" charset="0"/>
              </a:rPr>
              <a:t>ACT</a:t>
            </a:r>
            <a:r>
              <a:rPr lang="en-US" sz="2400" spc="60" dirty="0">
                <a:solidFill>
                  <a:schemeClr val="bg1"/>
                </a:solidFill>
                <a:effectLst/>
                <a:ea typeface="Arial" panose="020B0604020202020204" pitchFamily="34" charset="0"/>
              </a:rPr>
              <a:t> 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b="1" dirty="0">
                <a:solidFill>
                  <a:srgbClr val="F5C242"/>
                </a:solidFill>
                <a:ea typeface="Arial" panose="020B0604020202020204" pitchFamily="34" charset="0"/>
              </a:rPr>
              <a:t>3.0</a:t>
            </a:r>
            <a:r>
              <a:rPr lang="en-US" sz="2400" spc="75" dirty="0">
                <a:ea typeface="Arial" panose="020B0604020202020204" pitchFamily="34" charset="0"/>
              </a:rPr>
              <a:t> </a:t>
            </a:r>
            <a:r>
              <a:rPr lang="en-US" sz="2400" dirty="0">
                <a:ea typeface="Arial" panose="020B0604020202020204" pitchFamily="34" charset="0"/>
              </a:rPr>
              <a:t>unweighted</a:t>
            </a:r>
            <a:r>
              <a:rPr lang="en-US" sz="2400" spc="310" dirty="0">
                <a:ea typeface="Arial" panose="020B0604020202020204" pitchFamily="34" charset="0"/>
              </a:rPr>
              <a:t> HOPE </a:t>
            </a:r>
            <a:r>
              <a:rPr lang="en-US" sz="2400" dirty="0">
                <a:ea typeface="Arial" panose="020B0604020202020204" pitchFamily="34" charset="0"/>
              </a:rPr>
              <a:t>GPA</a:t>
            </a:r>
          </a:p>
          <a:p>
            <a:pPr marL="1200150" marR="618490" lvl="2" indent="-285750">
              <a:lnSpc>
                <a:spcPct val="112000"/>
              </a:lnSpc>
              <a:spcBef>
                <a:spcPts val="250"/>
              </a:spcBef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dirty="0">
                <a:ea typeface="Arial" panose="020B0604020202020204" pitchFamily="34" charset="0"/>
              </a:rPr>
              <a:t>EGSC evaluates only courses that are considered part of the USG recognized 17 Required High School Credits</a:t>
            </a:r>
          </a:p>
          <a:p>
            <a:pPr marL="1200150" marR="618490" lvl="2" indent="-285750">
              <a:lnSpc>
                <a:spcPct val="112000"/>
              </a:lnSpc>
              <a:spcBef>
                <a:spcPts val="250"/>
              </a:spcBef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dirty="0">
                <a:ea typeface="Arial" panose="020B0604020202020204" pitchFamily="34" charset="0"/>
              </a:rPr>
              <a:t>Overall GPA is insufficient (Band, ROTC, PE, etc.)</a:t>
            </a:r>
          </a:p>
          <a:p>
            <a:pPr marL="742950" marR="0" lvl="1" indent="-285750">
              <a:spcBef>
                <a:spcPts val="255"/>
              </a:spcBef>
              <a:spcAft>
                <a:spcPts val="0"/>
              </a:spcAft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11225" algn="l"/>
                <a:tab pos="911860" algn="l"/>
              </a:tabLst>
            </a:pPr>
            <a:r>
              <a:rPr lang="en-US" sz="2400" dirty="0">
                <a:effectLst/>
                <a:ea typeface="Arial" panose="020B0604020202020204" pitchFamily="34" charset="0"/>
              </a:rPr>
              <a:t>Be on</a:t>
            </a:r>
            <a:r>
              <a:rPr lang="en-US" sz="2400" spc="7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track</a:t>
            </a:r>
            <a:r>
              <a:rPr lang="en-US" sz="2400" spc="11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to</a:t>
            </a:r>
            <a:r>
              <a:rPr lang="en-US" sz="2400" spc="22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complete</a:t>
            </a:r>
            <a:r>
              <a:rPr lang="en-US" sz="2400" spc="185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Required</a:t>
            </a:r>
            <a:r>
              <a:rPr lang="en-US" sz="2400" spc="155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High</a:t>
            </a:r>
            <a:r>
              <a:rPr lang="en-US" sz="2400" spc="105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School</a:t>
            </a:r>
            <a:r>
              <a:rPr lang="en-US" sz="2400" spc="14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ea typeface="Arial" panose="020B0604020202020204" pitchFamily="34" charset="0"/>
              </a:rPr>
              <a:t>Curriculum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F5C242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400" dirty="0">
                <a:ea typeface="Arial" panose="020B0604020202020204" pitchFamily="34" charset="0"/>
              </a:rPr>
              <a:t>Test scores not required but recommended</a:t>
            </a:r>
            <a:endParaRPr lang="en-US" sz="2400" spc="220" dirty="0"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72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5149876" y="1494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129264" y="300423"/>
            <a:ext cx="5491360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Application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>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3FEF5-A031-8BA2-97C4-4FAD98A88BB5}"/>
              </a:ext>
            </a:extLst>
          </p:cNvPr>
          <p:cNvSpPr txBox="1"/>
          <p:nvPr/>
        </p:nvSpPr>
        <p:spPr>
          <a:xfrm>
            <a:off x="1218423" y="1344983"/>
            <a:ext cx="9345336" cy="4119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Meet with your </a:t>
            </a:r>
            <a:r>
              <a:rPr lang="en-US" sz="2800" dirty="0" err="1"/>
              <a:t>hs</a:t>
            </a:r>
            <a:r>
              <a:rPr lang="en-US" sz="2800" dirty="0"/>
              <a:t> counselor to see if you are eligible based on your HOPE </a:t>
            </a:r>
            <a:r>
              <a:rPr lang="en-US" sz="2800" dirty="0" err="1"/>
              <a:t>gpa</a:t>
            </a:r>
            <a:r>
              <a:rPr lang="en-US" sz="2800" dirty="0"/>
              <a:t>, ACT, SAT, etc.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Apply to the college 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Send transcripts/test scores 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 Complete funding application for dual enrollment </a:t>
            </a:r>
          </a:p>
          <a:p>
            <a:pPr marL="742950" marR="618490" lvl="1" indent="-285750">
              <a:lnSpc>
                <a:spcPct val="112000"/>
              </a:lnSpc>
              <a:spcBef>
                <a:spcPts val="250"/>
              </a:spcBef>
              <a:spcAft>
                <a:spcPts val="0"/>
              </a:spcAft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Get registered</a:t>
            </a:r>
          </a:p>
          <a:p>
            <a:pPr marL="1200150" marR="618490" lvl="2" indent="-285750">
              <a:lnSpc>
                <a:spcPct val="112000"/>
              </a:lnSpc>
              <a:spcBef>
                <a:spcPts val="250"/>
              </a:spcBef>
              <a:buClr>
                <a:srgbClr val="AC9030"/>
              </a:buClr>
              <a:buFont typeface="Arial" panose="020B0604020202020204" pitchFamily="34" charset="0"/>
              <a:buChar char="●"/>
              <a:tabLst>
                <a:tab pos="908050" algn="l"/>
                <a:tab pos="908685" algn="l"/>
              </a:tabLst>
            </a:pPr>
            <a:r>
              <a:rPr lang="en-US" sz="2800" dirty="0"/>
              <a:t>HS counselor or student can schedule with the dual enrollment counselor at the college</a:t>
            </a:r>
            <a:endParaRPr lang="en-US" sz="2800" spc="220" dirty="0"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37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4E486FE-3F62-AECB-817A-681B899CA727}"/>
              </a:ext>
            </a:extLst>
          </p:cNvPr>
          <p:cNvSpPr/>
          <p:nvPr/>
        </p:nvSpPr>
        <p:spPr>
          <a:xfrm>
            <a:off x="5138445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0DDCB-7121-E029-D520-868BA40D3243}"/>
              </a:ext>
            </a:extLst>
          </p:cNvPr>
          <p:cNvSpPr/>
          <p:nvPr/>
        </p:nvSpPr>
        <p:spPr>
          <a:xfrm>
            <a:off x="1" y="234919"/>
            <a:ext cx="5722070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C9C7206-5C55-3535-1DC9-C0DD217E5B33}"/>
              </a:ext>
            </a:extLst>
          </p:cNvPr>
          <p:cNvSpPr txBox="1"/>
          <p:nvPr/>
        </p:nvSpPr>
        <p:spPr>
          <a:xfrm>
            <a:off x="12526" y="347840"/>
            <a:ext cx="5624703" cy="60016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3300" b="1" dirty="0">
                <a:solidFill>
                  <a:schemeClr val="bg1"/>
                </a:solidFill>
                <a:latin typeface="+mn-lt"/>
              </a:rPr>
              <a:t>Placement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82A638-3CDD-F4C2-5774-FD5463AED89B}"/>
              </a:ext>
            </a:extLst>
          </p:cNvPr>
          <p:cNvSpPr txBox="1"/>
          <p:nvPr/>
        </p:nvSpPr>
        <p:spPr>
          <a:xfrm>
            <a:off x="1423332" y="1383924"/>
            <a:ext cx="9345336" cy="4824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300"/>
              </a:spcBef>
              <a:spcAft>
                <a:spcPts val="0"/>
              </a:spcAft>
              <a:tabLst>
                <a:tab pos="909320" algn="l"/>
                <a:tab pos="909955" algn="l"/>
              </a:tabLst>
            </a:pPr>
            <a:r>
              <a:rPr lang="en-US" dirty="0">
                <a:ea typeface="Arial" panose="020B0604020202020204" pitchFamily="34" charset="0"/>
              </a:rPr>
              <a:t>Students must meet the following course criteria:</a:t>
            </a:r>
          </a:p>
          <a:p>
            <a:pPr marL="1200150" lvl="2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b="1" dirty="0">
                <a:solidFill>
                  <a:srgbClr val="F5C242"/>
                </a:solidFill>
                <a:effectLst/>
                <a:ea typeface="Arial" panose="020B0604020202020204" pitchFamily="34" charset="0"/>
                <a:cs typeface="Arial"/>
              </a:rPr>
              <a:t>English: </a:t>
            </a:r>
            <a:r>
              <a:rPr lang="en-US" b="1" dirty="0">
                <a:effectLst/>
                <a:ea typeface="Arial" panose="020B0604020202020204" pitchFamily="34" charset="0"/>
                <a:cs typeface="Arial"/>
              </a:rPr>
              <a:t>Two units of RHSC English must be successfully completed prior to the start of the Dual Enrollment term; and,</a:t>
            </a:r>
          </a:p>
          <a:p>
            <a:pPr marL="1657350" lvl="3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b="1" dirty="0">
                <a:ea typeface="Arial" panose="020B0604020202020204" pitchFamily="34" charset="0"/>
                <a:cs typeface="Arial"/>
              </a:rPr>
              <a:t>Eligible for English, History, Sociology, Government, etc.</a:t>
            </a:r>
            <a:endParaRPr lang="en-US" b="1" dirty="0">
              <a:effectLst/>
              <a:ea typeface="Arial" panose="020B0604020202020204" pitchFamily="34" charset="0"/>
              <a:cs typeface="Arial"/>
            </a:endParaRPr>
          </a:p>
          <a:p>
            <a:pPr marL="1200150" lvl="2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b="1" dirty="0">
                <a:solidFill>
                  <a:srgbClr val="F5C242"/>
                </a:solidFill>
                <a:effectLst/>
                <a:ea typeface="Arial" panose="020B0604020202020204" pitchFamily="34" charset="0"/>
                <a:cs typeface="Arial"/>
              </a:rPr>
              <a:t>Math: </a:t>
            </a:r>
            <a:r>
              <a:rPr lang="en-US" b="1" dirty="0">
                <a:effectLst/>
                <a:ea typeface="Arial" panose="020B0604020202020204" pitchFamily="34" charset="0"/>
                <a:cs typeface="Arial"/>
              </a:rPr>
              <a:t>High school Algebra II or the equivalent must be successfully completed prior to the start of the Dual Enrollment term.</a:t>
            </a:r>
          </a:p>
          <a:p>
            <a:pPr marL="1657350" lvl="3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sz="2200" b="1" dirty="0">
                <a:effectLst/>
                <a:ea typeface="Arial" panose="020B0604020202020204" pitchFamily="34" charset="0"/>
                <a:cs typeface="Arial"/>
              </a:rPr>
              <a:t>Math course placement is based on GPA and standardized test scores</a:t>
            </a:r>
            <a:r>
              <a:rPr lang="en-US" sz="2200" b="1" dirty="0">
                <a:effectLst/>
                <a:ea typeface="Arial" panose="020B0604020202020204" pitchFamily="34" charset="0"/>
              </a:rPr>
              <a:t>. </a:t>
            </a:r>
          </a:p>
          <a:p>
            <a:pPr marL="2114550" lvl="4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sz="2200" b="1" dirty="0">
                <a:solidFill>
                  <a:srgbClr val="F5C242"/>
                </a:solidFill>
                <a:ea typeface="Arial" panose="020B0604020202020204" pitchFamily="34" charset="0"/>
              </a:rPr>
              <a:t>3.2 for College Algebra</a:t>
            </a:r>
            <a:br>
              <a:rPr lang="en-US" sz="2200" b="1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</a:br>
            <a:endParaRPr lang="en-US" sz="2200" b="1" dirty="0">
              <a:solidFill>
                <a:srgbClr val="F5C242"/>
              </a:solidFill>
              <a:effectLst/>
              <a:ea typeface="Arial" panose="020B0604020202020204" pitchFamily="34" charset="0"/>
            </a:endParaRPr>
          </a:p>
          <a:p>
            <a:pPr marL="742950" lvl="1" indent="-285750">
              <a:spcBef>
                <a:spcPts val="300"/>
              </a:spcBef>
              <a:buFont typeface="Arial" panose="020B0604020202020204" pitchFamily="34" charset="0"/>
              <a:buChar char="●"/>
              <a:tabLst>
                <a:tab pos="909320" algn="l"/>
                <a:tab pos="909955" algn="l"/>
              </a:tabLst>
            </a:pPr>
            <a:r>
              <a:rPr lang="en-US" sz="2200" dirty="0">
                <a:ea typeface="Arial" panose="020B0604020202020204" pitchFamily="34" charset="0"/>
              </a:rPr>
              <a:t>Test scores are no longer required </a:t>
            </a:r>
            <a:br>
              <a:rPr lang="en-US" sz="3000" dirty="0">
                <a:solidFill>
                  <a:srgbClr val="F5C242"/>
                </a:solidFill>
                <a:ea typeface="Arial" panose="020B0604020202020204" pitchFamily="34" charset="0"/>
              </a:rPr>
            </a:br>
            <a:endParaRPr lang="en-US" sz="2800" b="1" dirty="0">
              <a:solidFill>
                <a:srgbClr val="F5C242"/>
              </a:solidFill>
              <a:ea typeface="Arial" panose="020B0604020202020204" pitchFamily="34" charset="0"/>
            </a:endParaRPr>
          </a:p>
          <a:p>
            <a:pPr marL="457200" lvl="1" indent="0" algn="ctr">
              <a:spcBef>
                <a:spcPts val="300"/>
              </a:spcBef>
              <a:buNone/>
              <a:tabLst>
                <a:tab pos="909320" algn="l"/>
                <a:tab pos="909955" algn="l"/>
              </a:tabLst>
            </a:pPr>
            <a:r>
              <a:rPr lang="en-US" sz="2200" b="1" i="1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Students who have taken PSAT, SAT, </a:t>
            </a:r>
            <a:r>
              <a:rPr lang="en-US" sz="2200" b="1" i="1" dirty="0" err="1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PreACT</a:t>
            </a:r>
            <a:r>
              <a:rPr lang="en-US" sz="2200" b="1" i="1" dirty="0">
                <a:solidFill>
                  <a:srgbClr val="F5C242"/>
                </a:solidFill>
                <a:effectLst/>
                <a:ea typeface="Arial" panose="020B0604020202020204" pitchFamily="34" charset="0"/>
              </a:rPr>
              <a:t>, ACT, or Accuplacer can submit scores to assist in additional course placement</a:t>
            </a:r>
          </a:p>
        </p:txBody>
      </p:sp>
    </p:spTree>
    <p:extLst>
      <p:ext uri="{BB962C8B-B14F-4D97-AF65-F5344CB8AC3E}">
        <p14:creationId xmlns:p14="http://schemas.microsoft.com/office/powerpoint/2010/main" val="2848205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10C00C-3A85-3F97-C0A7-1C2F140F583F}"/>
              </a:ext>
            </a:extLst>
          </p:cNvPr>
          <p:cNvSpPr/>
          <p:nvPr/>
        </p:nvSpPr>
        <p:spPr>
          <a:xfrm>
            <a:off x="2714661" y="122185"/>
            <a:ext cx="701458" cy="701458"/>
          </a:xfrm>
          <a:prstGeom prst="rect">
            <a:avLst/>
          </a:prstGeom>
          <a:solidFill>
            <a:srgbClr val="E6B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082B4A-9EB8-ACC6-1949-218E67470252}"/>
              </a:ext>
            </a:extLst>
          </p:cNvPr>
          <p:cNvSpPr/>
          <p:nvPr/>
        </p:nvSpPr>
        <p:spPr>
          <a:xfrm>
            <a:off x="0" y="234919"/>
            <a:ext cx="3299381" cy="864297"/>
          </a:xfrm>
          <a:prstGeom prst="rect">
            <a:avLst/>
          </a:prstGeom>
          <a:solidFill>
            <a:srgbClr val="0051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952905ED-5A6E-721E-4F31-E3EC1C256996}"/>
              </a:ext>
            </a:extLst>
          </p:cNvPr>
          <p:cNvSpPr txBox="1"/>
          <p:nvPr/>
        </p:nvSpPr>
        <p:spPr>
          <a:xfrm>
            <a:off x="70895" y="184456"/>
            <a:ext cx="3286855" cy="95410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2800" b="1" dirty="0">
                <a:solidFill>
                  <a:schemeClr val="bg1"/>
                </a:solidFill>
                <a:latin typeface="+mn-lt"/>
              </a:rPr>
              <a:t>Funding </a:t>
            </a:r>
            <a:br>
              <a:rPr lang="en-US" sz="2800" b="1" dirty="0">
                <a:solidFill>
                  <a:schemeClr val="bg1"/>
                </a:solidFill>
                <a:latin typeface="+mn-lt"/>
              </a:rPr>
            </a:br>
            <a:r>
              <a:rPr lang="en-US" sz="2800" b="1" dirty="0">
                <a:solidFill>
                  <a:schemeClr val="bg1"/>
                </a:solidFill>
                <a:latin typeface="+mn-lt"/>
              </a:rPr>
              <a:t>Limitations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3FEF5-A031-8BA2-97C4-4FAD98A88BB5}"/>
              </a:ext>
            </a:extLst>
          </p:cNvPr>
          <p:cNvSpPr txBox="1"/>
          <p:nvPr/>
        </p:nvSpPr>
        <p:spPr>
          <a:xfrm>
            <a:off x="1218423" y="1344983"/>
            <a:ext cx="9345336" cy="328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570230" lvl="1" indent="-285750">
              <a:lnSpc>
                <a:spcPct val="102000"/>
              </a:lnSpc>
              <a:spcBef>
                <a:spcPts val="630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0590" algn="l"/>
                <a:tab pos="911225" algn="l"/>
              </a:tabLst>
            </a:pPr>
            <a:r>
              <a:rPr lang="en-US" sz="3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30</a:t>
            </a:r>
            <a:r>
              <a:rPr lang="en-US" sz="3200" spc="1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credit</a:t>
            </a:r>
            <a:r>
              <a:rPr lang="en-US" sz="3200" spc="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hour</a:t>
            </a:r>
            <a:r>
              <a:rPr lang="en-US" sz="3200" spc="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cap</a:t>
            </a:r>
          </a:p>
          <a:p>
            <a:pPr marL="742950" marR="570230" lvl="1" indent="-285750">
              <a:lnSpc>
                <a:spcPct val="102000"/>
              </a:lnSpc>
              <a:spcBef>
                <a:spcPts val="630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0590" algn="l"/>
                <a:tab pos="911225" algn="l"/>
              </a:tabLst>
            </a:pPr>
            <a:r>
              <a:rPr lang="en-US" sz="3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en-US" sz="32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withdrawals,</a:t>
            </a:r>
            <a:r>
              <a:rPr lang="en-US" sz="3200" spc="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</a:t>
            </a:r>
            <a:r>
              <a:rPr lang="en-US" sz="3200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repeated</a:t>
            </a:r>
            <a:r>
              <a:rPr lang="en-US" sz="3200" spc="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courses</a:t>
            </a:r>
          </a:p>
          <a:p>
            <a:pPr marL="742950" marR="570230" lvl="1" indent="-285750">
              <a:lnSpc>
                <a:spcPct val="102000"/>
              </a:lnSpc>
              <a:spcBef>
                <a:spcPts val="630"/>
              </a:spcBef>
              <a:spcAft>
                <a:spcPts val="0"/>
              </a:spcAft>
              <a:buSzPct val="88000"/>
              <a:buFont typeface="Arial" panose="020B0604020202020204" pitchFamily="34" charset="0"/>
              <a:buChar char="●"/>
              <a:tabLst>
                <a:tab pos="910590" algn="l"/>
                <a:tab pos="911225" algn="l"/>
              </a:tabLst>
            </a:pP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Only approved</a:t>
            </a:r>
            <a:r>
              <a:rPr lang="en-US" sz="3200" spc="1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courses</a:t>
            </a:r>
          </a:p>
          <a:p>
            <a:pPr marL="1138555" marR="0" indent="0">
              <a:spcBef>
                <a:spcPts val="180"/>
              </a:spcBef>
              <a:spcAft>
                <a:spcPts val="0"/>
              </a:spcAft>
              <a:buNone/>
            </a:pPr>
            <a:endParaRPr lang="en-US" sz="32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138555" marR="0" indent="0">
              <a:spcBef>
                <a:spcPts val="180"/>
              </a:spcBef>
              <a:spcAft>
                <a:spcPts val="0"/>
              </a:spcAft>
              <a:buNone/>
            </a:pP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Go</a:t>
            </a:r>
            <a:r>
              <a:rPr lang="en-US" sz="3200" spc="1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3200" spc="20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GAFutures</a:t>
            </a:r>
            <a:r>
              <a:rPr lang="en-US" sz="3200" spc="2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</a:t>
            </a:r>
            <a:r>
              <a:rPr lang="en-US" sz="3200" spc="23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see</a:t>
            </a:r>
            <a:r>
              <a:rPr lang="en-US" sz="3200" spc="3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3200" spc="18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full</a:t>
            </a:r>
            <a:r>
              <a:rPr lang="en-US" sz="3200" spc="1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course</a:t>
            </a:r>
            <a:r>
              <a:rPr lang="en-US" sz="3200" spc="1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directory!</a:t>
            </a:r>
          </a:p>
        </p:txBody>
      </p:sp>
    </p:spTree>
    <p:extLst>
      <p:ext uri="{BB962C8B-B14F-4D97-AF65-F5344CB8AC3E}">
        <p14:creationId xmlns:p14="http://schemas.microsoft.com/office/powerpoint/2010/main" val="3353020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8ae505-d2a0-4051-8bc3-18e58625718f">
      <Terms xmlns="http://schemas.microsoft.com/office/infopath/2007/PartnerControls"/>
    </lcf76f155ced4ddcb4097134ff3c332f>
    <TaxCatchAll xmlns="38541469-de47-45bc-8bd9-b4760d119b8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E5C5D4C41C4478ED6ACE3FE6E3814" ma:contentTypeVersion="13" ma:contentTypeDescription="Create a new document." ma:contentTypeScope="" ma:versionID="6c1680620162da390a94203f373d31f2">
  <xsd:schema xmlns:xsd="http://www.w3.org/2001/XMLSchema" xmlns:xs="http://www.w3.org/2001/XMLSchema" xmlns:p="http://schemas.microsoft.com/office/2006/metadata/properties" xmlns:ns2="968ae505-d2a0-4051-8bc3-18e58625718f" xmlns:ns3="38541469-de47-45bc-8bd9-b4760d119b86" targetNamespace="http://schemas.microsoft.com/office/2006/metadata/properties" ma:root="true" ma:fieldsID="a0151bb8d7efb495a2b898a568535763" ns2:_="" ns3:_="">
    <xsd:import namespace="968ae505-d2a0-4051-8bc3-18e58625718f"/>
    <xsd:import namespace="38541469-de47-45bc-8bd9-b4760d119b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ae505-d2a0-4051-8bc3-18e5862571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6a5d579-a72d-47b7-a6d5-1d142bf789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41469-de47-45bc-8bd9-b4760d119b8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bc4caa12-02c9-428c-8858-09903391e040}" ma:internalName="TaxCatchAll" ma:showField="CatchAllData" ma:web="38541469-de47-45bc-8bd9-b4760d119b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33E87F-7216-4224-A1BC-6C472020BFF5}">
  <ds:schemaRefs>
    <ds:schemaRef ds:uri="http://schemas.microsoft.com/office/2006/metadata/properties"/>
    <ds:schemaRef ds:uri="38541469-de47-45bc-8bd9-b4760d119b86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968ae505-d2a0-4051-8bc3-18e58625718f"/>
  </ds:schemaRefs>
</ds:datastoreItem>
</file>

<file path=customXml/itemProps2.xml><?xml version="1.0" encoding="utf-8"?>
<ds:datastoreItem xmlns:ds="http://schemas.openxmlformats.org/officeDocument/2006/customXml" ds:itemID="{E5CA1F4D-56AA-449E-B333-27F4349172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F4D972-F55F-4086-B23E-D20F548DA4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8ae505-d2a0-4051-8bc3-18e58625718f"/>
    <ds:schemaRef ds:uri="38541469-de47-45bc-8bd9-b4760d119b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594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K. Moore</dc:creator>
  <cp:lastModifiedBy>Taryn Danae Jackson</cp:lastModifiedBy>
  <cp:revision>44</cp:revision>
  <cp:lastPrinted>2022-10-11T20:46:41Z</cp:lastPrinted>
  <dcterms:created xsi:type="dcterms:W3CDTF">2022-03-17T15:20:44Z</dcterms:created>
  <dcterms:modified xsi:type="dcterms:W3CDTF">2024-02-22T14:18:29Z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0x0101009C3E5C5D4C41C4478ED6ACE3FE6E3814</vt:lpwstr>
  </property>
</Properties>
</file>