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ll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78" r:id="rId2"/>
    <p:sldId id="279" r:id="rId3"/>
    <p:sldId id="287" r:id="rId4"/>
    <p:sldId id="283" r:id="rId5"/>
    <p:sldId id="280" r:id="rId6"/>
    <p:sldId id="257" r:id="rId7"/>
    <p:sldId id="259" r:id="rId8"/>
    <p:sldId id="261" r:id="rId9"/>
    <p:sldId id="276" r:id="rId10"/>
    <p:sldId id="285" r:id="rId11"/>
    <p:sldId id="281" r:id="rId12"/>
    <p:sldId id="268" r:id="rId13"/>
    <p:sldId id="270" r:id="rId14"/>
    <p:sldId id="286" r:id="rId15"/>
    <p:sldId id="263" r:id="rId16"/>
    <p:sldId id="266" r:id="rId17"/>
    <p:sldId id="262" r:id="rId18"/>
    <p:sldId id="282" r:id="rId19"/>
    <p:sldId id="284" r:id="rId20"/>
    <p:sldId id="277" r:id="rId21"/>
  </p:sldIdLst>
  <p:sldSz cx="9144000" cy="6858000" type="screen4x3"/>
  <p:notesSz cx="701040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4" autoAdjust="0"/>
    <p:restoredTop sz="94658" autoAdjust="0"/>
  </p:normalViewPr>
  <p:slideViewPr>
    <p:cSldViewPr>
      <p:cViewPr>
        <p:scale>
          <a:sx n="73" d="100"/>
          <a:sy n="73" d="100"/>
        </p:scale>
        <p:origin x="-2724" y="-12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5B02A-E51D-4E6D-AFA0-3363160F34B5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1103"/>
            <a:ext cx="5608320" cy="415051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6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606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91B08-592B-4DA4-A187-10BB83C6F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6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D1142-BCDA-4D10-8B78-7505E15B9FB2}" type="datetimeFigureOut">
              <a:rPr lang="en-US" smtClean="0">
                <a:solidFill>
                  <a:prstClr val="white"/>
                </a:solidFill>
              </a:rPr>
              <a:pPr/>
              <a:t>1/16/2015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25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D1142-BCDA-4D10-8B78-7505E15B9FB2}" type="datetimeFigureOut">
              <a:rPr lang="en-US" smtClean="0">
                <a:solidFill>
                  <a:prstClr val="white"/>
                </a:solidFill>
              </a:rPr>
              <a:pPr/>
              <a:t>1/16/2015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1CFF-191D-41FF-B294-D779CE887FC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49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956D1142-BCDA-4D10-8B78-7505E15B9FB2}" type="datetimeFigureOut">
              <a:rPr lang="en-US" smtClean="0">
                <a:solidFill>
                  <a:prstClr val="white"/>
                </a:solidFill>
              </a:rPr>
              <a:pPr/>
              <a:t>1/16/2015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7E1CFF-191D-41FF-B294-D779CE887FCF}" type="slidenum">
              <a:rPr lang="en-US" smtClean="0">
                <a:solidFill>
                  <a:srgbClr val="194431"/>
                </a:solidFill>
              </a:rPr>
              <a:pPr/>
              <a:t>‹#›</a:t>
            </a:fld>
            <a:endParaRPr lang="en-US" dirty="0">
              <a:solidFill>
                <a:srgbClr val="194431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6904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D1142-BCDA-4D10-8B78-7505E15B9FB2}" type="datetimeFigureOut">
              <a:rPr lang="en-US" smtClean="0">
                <a:solidFill>
                  <a:prstClr val="white"/>
                </a:solidFill>
              </a:rPr>
              <a:pPr/>
              <a:t>1/16/2015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1CFF-191D-41FF-B294-D779CE887FC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29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D1142-BCDA-4D10-8B78-7505E15B9FB2}" type="datetimeFigureOut">
              <a:rPr lang="en-US" smtClean="0">
                <a:solidFill>
                  <a:prstClr val="white"/>
                </a:solidFill>
              </a:rPr>
              <a:pPr/>
              <a:t>1/16/2015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1CFF-191D-41FF-B294-D779CE887FC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85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D1142-BCDA-4D10-8B78-7505E15B9FB2}" type="datetimeFigureOut">
              <a:rPr lang="en-US" smtClean="0">
                <a:solidFill>
                  <a:prstClr val="white"/>
                </a:solidFill>
              </a:rPr>
              <a:pPr/>
              <a:t>1/16/2015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1CFF-191D-41FF-B294-D779CE887FC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98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D1142-BCDA-4D10-8B78-7505E15B9FB2}" type="datetimeFigureOut">
              <a:rPr lang="en-US" smtClean="0">
                <a:solidFill>
                  <a:prstClr val="white"/>
                </a:solidFill>
              </a:rPr>
              <a:pPr/>
              <a:t>1/16/2015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66643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D1142-BCDA-4D10-8B78-7505E15B9FB2}" type="datetimeFigureOut">
              <a:rPr lang="en-US" smtClean="0">
                <a:solidFill>
                  <a:prstClr val="white"/>
                </a:solidFill>
              </a:rPr>
              <a:pPr/>
              <a:t>1/16/2015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1CFF-191D-41FF-B294-D779CE887FC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62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D1142-BCDA-4D10-8B78-7505E15B9FB2}" type="datetimeFigureOut">
              <a:rPr lang="en-US" smtClean="0">
                <a:solidFill>
                  <a:prstClr val="white"/>
                </a:solidFill>
              </a:rPr>
              <a:pPr/>
              <a:t>1/16/2015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1CFF-191D-41FF-B294-D779CE887FC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35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D1142-BCDA-4D10-8B78-7505E15B9FB2}" type="datetimeFigureOut">
              <a:rPr lang="en-US" smtClean="0">
                <a:solidFill>
                  <a:prstClr val="white"/>
                </a:solidFill>
              </a:rPr>
              <a:pPr/>
              <a:t>1/16/2015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1CFF-191D-41FF-B294-D779CE887FC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54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D1142-BCDA-4D10-8B78-7505E15B9FB2}" type="datetimeFigureOut">
              <a:rPr lang="en-US" smtClean="0">
                <a:solidFill>
                  <a:prstClr val="white"/>
                </a:solidFill>
              </a:rPr>
              <a:pPr/>
              <a:t>1/16/2015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1CFF-191D-41FF-B294-D779CE887FC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88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D1142-BCDA-4D10-8B78-7505E15B9FB2}" type="datetimeFigureOut">
              <a:rPr lang="en-US" smtClean="0">
                <a:solidFill>
                  <a:prstClr val="white"/>
                </a:solidFill>
              </a:rPr>
              <a:pPr/>
              <a:t>1/16/2015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1CFF-191D-41FF-B294-D779CE887FC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49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956D1142-BCDA-4D10-8B78-7505E15B9FB2}" type="datetimeFigureOut">
              <a:rPr lang="en-US" smtClean="0">
                <a:solidFill>
                  <a:prstClr val="white"/>
                </a:solidFill>
              </a:rPr>
              <a:pPr/>
              <a:t>1/16/2015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7E1CFF-191D-41FF-B294-D779CE887FCF}" type="slidenum">
              <a:rPr lang="en-US" smtClean="0">
                <a:solidFill>
                  <a:srgbClr val="194431"/>
                </a:solidFill>
              </a:rPr>
              <a:pPr/>
              <a:t>‹#›</a:t>
            </a:fld>
            <a:endParaRPr lang="en-US" dirty="0">
              <a:solidFill>
                <a:srgbClr val="1944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96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56D1142-BCDA-4D10-8B78-7505E15B9FB2}" type="datetimeFigureOut">
              <a:rPr lang="en-US" smtClean="0">
                <a:solidFill>
                  <a:prstClr val="white"/>
                </a:solidFill>
              </a:rPr>
              <a:pPr/>
              <a:t>1/16/2015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97E1CFF-191D-41FF-B294-D779CE887FC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750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al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ega.edu/correl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93776" y="4495801"/>
            <a:ext cx="192024" cy="228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93776" y="5867400"/>
            <a:ext cx="192024" cy="37795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 descr="slid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85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 smtClean="0">
                <a:solidFill>
                  <a:srgbClr val="FFFF00"/>
                </a:solidFill>
              </a:rPr>
              <a:t>Bobcat Villas </a:t>
            </a:r>
            <a:endParaRPr lang="en-US" sz="8000" dirty="0">
              <a:solidFill>
                <a:srgbClr val="FFFF00"/>
              </a:solidFill>
            </a:endParaRPr>
          </a:p>
        </p:txBody>
      </p:sp>
      <p:pic>
        <p:nvPicPr>
          <p:cNvPr id="69634" name="Picture 2" descr="C:\Users\bboehmer\Documents\EGSC\State of the College Address\Photos for State of the College 2014\Night Shot of Bobcat Villa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7234721" cy="512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45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1981200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prstClr val="white"/>
                </a:solidFill>
              </a:rPr>
              <a:t>Students of Excellence Striving to Make Transformational Contributions to Society </a:t>
            </a:r>
            <a:endParaRPr lang="en-US" sz="2000" i="1" dirty="0">
              <a:solidFill>
                <a:prstClr val="white"/>
              </a:solidFill>
            </a:endParaRPr>
          </a:p>
        </p:txBody>
      </p:sp>
      <p:pic>
        <p:nvPicPr>
          <p:cNvPr id="6" name="Picture 5" descr="EGSC.NEW_Circle_gold - metalic look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638800"/>
            <a:ext cx="1066800" cy="1066800"/>
          </a:xfrm>
          <a:prstGeom prst="rect">
            <a:avLst/>
          </a:prstGeom>
        </p:spPr>
      </p:pic>
      <p:pic>
        <p:nvPicPr>
          <p:cNvPr id="2" name="Picture 1" descr="Correll Scholars Program.logo.all metalic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2400"/>
            <a:ext cx="6772244" cy="175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19800" y="19050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prstClr val="white"/>
                </a:solidFill>
                <a:cs typeface="AJenMMItSC_371 RG 72 OP"/>
              </a:rPr>
              <a:t>Program</a:t>
            </a:r>
            <a:endParaRPr lang="en-US" sz="3600" i="1" dirty="0">
              <a:solidFill>
                <a:prstClr val="white"/>
              </a:solidFill>
              <a:cs typeface="AJenMMItSC_371 RG 72 OP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2743200"/>
            <a:ext cx="8991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586215">
                    <a:lumMod val="50000"/>
                  </a:srgbClr>
                </a:solidFill>
              </a:rPr>
              <a:t>OVERVIEW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586215">
                    <a:lumMod val="50000"/>
                  </a:srgbClr>
                </a:solidFill>
              </a:rPr>
              <a:t>$5,000 renewable scholarships for 20 </a:t>
            </a:r>
            <a:r>
              <a:rPr lang="en-US" dirty="0" smtClean="0">
                <a:solidFill>
                  <a:srgbClr val="586215">
                    <a:lumMod val="50000"/>
                  </a:srgbClr>
                </a:solidFill>
              </a:rPr>
              <a:t>students attending the Swainsboro Campus beginning Fall Semester 2015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586215">
                    <a:lumMod val="50000"/>
                  </a:srgbClr>
                </a:solidFill>
              </a:rPr>
              <a:t>Established to recognize and prepare exceptionally promising students as future community leaders in our region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586215">
                    <a:lumMod val="50000"/>
                  </a:srgbClr>
                </a:solidFill>
              </a:rPr>
              <a:t>Ideal candidates will demonstrate exceptional strength in leadership and </a:t>
            </a:r>
            <a:r>
              <a:rPr lang="en-US" dirty="0" smtClean="0">
                <a:solidFill>
                  <a:srgbClr val="586215">
                    <a:lumMod val="50000"/>
                  </a:srgbClr>
                </a:solidFill>
              </a:rPr>
              <a:t>service, balanced by academics; No minimum GPA or test score requirement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586215">
                  <a:lumMod val="50000"/>
                </a:srgb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586215">
                    <a:lumMod val="50000"/>
                  </a:srgbClr>
                </a:solidFill>
              </a:rPr>
              <a:t>Application and Essay Deadline: February 1</a:t>
            </a:r>
            <a:r>
              <a:rPr lang="en-US" baseline="30000" dirty="0" smtClean="0">
                <a:solidFill>
                  <a:srgbClr val="586215">
                    <a:lumMod val="50000"/>
                  </a:srgbClr>
                </a:solidFill>
              </a:rPr>
              <a:t>st</a:t>
            </a:r>
            <a:r>
              <a:rPr lang="en-US" dirty="0" smtClean="0">
                <a:solidFill>
                  <a:srgbClr val="586215">
                    <a:lumMod val="50000"/>
                  </a:srgbClr>
                </a:solidFill>
              </a:rPr>
              <a:t>, 2015    </a:t>
            </a:r>
            <a:r>
              <a:rPr lang="en-US" dirty="0" smtClean="0">
                <a:solidFill>
                  <a:srgbClr val="586215">
                    <a:lumMod val="50000"/>
                  </a:srgbClr>
                </a:solidFill>
                <a:hlinkClick r:id="rId4"/>
              </a:rPr>
              <a:t>www.ega.edu/correll</a:t>
            </a:r>
            <a:endParaRPr lang="en-US" dirty="0" smtClean="0">
              <a:solidFill>
                <a:srgbClr val="586215">
                  <a:lumMod val="50000"/>
                </a:srgbClr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rgbClr val="586215">
                    <a:lumMod val="50000"/>
                  </a:srgbClr>
                </a:solidFill>
              </a:rPr>
              <a:t>Essay Topic: “How I Will Use a College Education to Transform Myself and My Community” (1000-word Max.)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586215">
                    <a:lumMod val="50000"/>
                  </a:srgbClr>
                </a:solidFill>
              </a:rPr>
              <a:t>Candidates will be announced in early Spring following interviews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rgbClr val="586215">
                  <a:lumMod val="50000"/>
                </a:srgbClr>
              </a:solidFill>
            </a:endParaRPr>
          </a:p>
          <a:p>
            <a:endParaRPr lang="en-US" dirty="0" smtClean="0">
              <a:solidFill>
                <a:srgbClr val="586215">
                  <a:lumMod val="50000"/>
                </a:srgbClr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72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87" y="1676400"/>
            <a:ext cx="2166191" cy="3176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741" y="4026932"/>
            <a:ext cx="3687994" cy="2831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awilliams\Downloads\11948077126_a9bfcb3ca4_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802" y="624943"/>
            <a:ext cx="2636695" cy="39501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193" y="3771642"/>
            <a:ext cx="2901950" cy="309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143395" y="5315466"/>
            <a:ext cx="14425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Women’s </a:t>
            </a:r>
          </a:p>
          <a:p>
            <a:pPr algn="r"/>
            <a:r>
              <a:rPr lang="en-US" sz="2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Softball 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0" y="3313741"/>
            <a:ext cx="15703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Women’s </a:t>
            </a:r>
          </a:p>
          <a:p>
            <a:r>
              <a:rPr lang="en-US" sz="2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Basketball 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5403793" y="5155529"/>
            <a:ext cx="1257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Baseball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6627414" y="3996679"/>
            <a:ext cx="23465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Men’s Basketball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7171"/>
            <a:ext cx="1955474" cy="225368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600975" y="105488"/>
            <a:ext cx="4059893" cy="13542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gradFill>
                  <a:gsLst>
                    <a:gs pos="0">
                      <a:srgbClr val="7F6C1B"/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East Georgia State College</a:t>
            </a:r>
          </a:p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rgbClr val="7F6C1B"/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Athletics</a:t>
            </a:r>
            <a:endParaRPr lang="en-US" sz="5400" b="1" cap="none" spc="0" dirty="0">
              <a:ln w="11430"/>
              <a:gradFill>
                <a:gsLst>
                  <a:gs pos="0">
                    <a:srgbClr val="7F6C1B"/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C:\Users\awilliams\Downloads\15274731629_ace2d0759b_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846" y="1258173"/>
            <a:ext cx="3420604" cy="25360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163368" y="3436852"/>
            <a:ext cx="29326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n-US" sz="4000" b="1" cap="none" spc="0" dirty="0">
              <a:ln w="11430">
                <a:solidFill>
                  <a:schemeClr val="accent3">
                    <a:shade val="95000"/>
                    <a:satMod val="105000"/>
                  </a:schemeClr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91168" y="3406074"/>
            <a:ext cx="300697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Go Bobcats!</a:t>
            </a:r>
            <a:endParaRPr lang="en-US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643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0890"/>
            <a:ext cx="9128760" cy="1128373"/>
          </a:xfrm>
        </p:spPr>
        <p:txBody>
          <a:bodyPr/>
          <a:lstStyle/>
          <a:p>
            <a:r>
              <a:rPr lang="en-US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Bachelor </a:t>
            </a: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Science in Biology </a:t>
            </a:r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5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990600"/>
            <a:ext cx="4495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Emphasis on </a:t>
            </a:r>
            <a:r>
              <a:rPr lang="en-US" dirty="0"/>
              <a:t>a broad spectrum of study from the molecular level to the whole </a:t>
            </a:r>
            <a:r>
              <a:rPr lang="en-US" dirty="0" smtClean="0"/>
              <a:t>organism, as well as </a:t>
            </a:r>
            <a:r>
              <a:rPr lang="en-US" dirty="0"/>
              <a:t>genetics, development, evolution and </a:t>
            </a:r>
            <a:r>
              <a:rPr lang="en-US" dirty="0" smtClean="0"/>
              <a:t>interaction </a:t>
            </a:r>
            <a:r>
              <a:rPr lang="en-US" dirty="0"/>
              <a:t>with a dynamic environment.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800600" y="3581400"/>
            <a:ext cx="404488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program </a:t>
            </a:r>
            <a:r>
              <a:rPr lang="en-US" dirty="0" smtClean="0"/>
              <a:t>provides in-depth </a:t>
            </a:r>
            <a:r>
              <a:rPr lang="en-US" dirty="0"/>
              <a:t>studies and opportunities for research and internships that prepare students for medicine, dentistry, pharmacy, veterinary medicine, medically-related research, graduate and professional studies, </a:t>
            </a:r>
            <a:r>
              <a:rPr lang="en-US" dirty="0" smtClean="0"/>
              <a:t>and the </a:t>
            </a:r>
            <a:r>
              <a:rPr lang="en-US" dirty="0"/>
              <a:t>business and industry work force. 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Three graduates of the program</a:t>
            </a:r>
            <a:endParaRPr lang="en-US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219200"/>
            <a:ext cx="3121152" cy="22311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733800"/>
            <a:ext cx="3615882" cy="240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31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Coming in Fall 2015</a:t>
            </a:r>
            <a:endParaRPr lang="en-US" sz="6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Bachelors Degree in Fire and Emergency Services Administration!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15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02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4572000" cy="654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2266"/>
            <a:ext cx="3990288" cy="647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0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gray\AppData\Local\Microsoft\Windows\Temporary Internet Files\Content.Outlook\7MD91XCQ\EGAC_FLYER_F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04104"/>
            <a:ext cx="6477000" cy="543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468"/>
            <a:ext cx="9067800" cy="1417638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Please Join Us This Weekend!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48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9215437" cy="1417638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This is Our Vision for Students from </a:t>
            </a:r>
            <a:r>
              <a:rPr lang="en-US" dirty="0">
                <a:solidFill>
                  <a:srgbClr val="FFFF00"/>
                </a:solidFill>
              </a:rPr>
              <a:t>O</a:t>
            </a:r>
            <a:r>
              <a:rPr lang="en-US" dirty="0" smtClean="0">
                <a:solidFill>
                  <a:srgbClr val="FFFF00"/>
                </a:solidFill>
              </a:rPr>
              <a:t>ur Great Community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04DA2-16EE-45D4-B454-1E2C4BCE3F7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5122" name="Picture 2" descr="C:\Users\bboehmer\Documents\EGSC\Orientation of students\fall 2014 gradu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7924800" cy="497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38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6" y="4648200"/>
            <a:ext cx="6397625" cy="1616839"/>
          </a:xfrm>
        </p:spPr>
        <p:txBody>
          <a:bodyPr/>
          <a:lstStyle/>
          <a:p>
            <a:r>
              <a:rPr lang="en-US" sz="8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</a:t>
            </a:r>
            <a:endParaRPr lang="en-US" sz="8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idx="1"/>
          </p:nvPr>
        </p:nvSpPr>
        <p:spPr/>
      </p:sp>
      <p:pic>
        <p:nvPicPr>
          <p:cNvPr id="7170" name="Picture 2" descr="C:\Users\bboehmer\Documents\EGC\P3\heritage cen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5082">
            <a:off x="1288113" y="277389"/>
            <a:ext cx="6190778" cy="403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467601" y="19594"/>
            <a:ext cx="1676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BE BOLD</a:t>
            </a:r>
            <a:r>
              <a:rPr lang="en-US" sz="2400" b="1" i="1" dirty="0">
                <a:solidFill>
                  <a:srgbClr val="B89112"/>
                </a:solidFill>
                <a:latin typeface="Georgia" panose="02040502050405020303" pitchFamily="18" charset="0"/>
              </a:rPr>
              <a:t>.</a:t>
            </a:r>
            <a:r>
              <a:rPr lang="en-US" sz="2400" b="1" i="1" dirty="0">
                <a:latin typeface="Georgia" panose="02040502050405020303" pitchFamily="18" charset="0"/>
              </a:rPr>
              <a:t>  </a:t>
            </a:r>
          </a:p>
          <a:p>
            <a:r>
              <a:rPr lang="en-US" sz="2400" b="1" i="1" dirty="0">
                <a:solidFill>
                  <a:srgbClr val="085138"/>
                </a:solidFill>
                <a:latin typeface="Georgia" panose="02040502050405020303" pitchFamily="18" charset="0"/>
              </a:rPr>
              <a:t>GO GREEN AND GOLD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5521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76200" y="79468"/>
            <a:ext cx="8991600" cy="1417638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It’s a Great Place for Students in </a:t>
            </a:r>
            <a:r>
              <a:rPr lang="en-US" sz="4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Our Great Community </a:t>
            </a:r>
            <a:r>
              <a:rPr lang="en-U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 Start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F715FC-C95D-4EB8-AB96-E800DFF4104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3600"/>
            <a:ext cx="4741334" cy="266700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646170"/>
            <a:ext cx="4572000" cy="3048000"/>
          </a:xfrm>
        </p:spPr>
      </p:pic>
      <p:pic>
        <p:nvPicPr>
          <p:cNvPr id="9" name="Picture 2" descr="C:\Users\bboehmer\Documents\EGSC\Orientation of students\th3RU10BW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19600"/>
            <a:ext cx="3059801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:\Photos for State of the College 2014\Spring Graduation Recept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58831"/>
            <a:ext cx="3733801" cy="266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78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93776" y="4495801"/>
            <a:ext cx="192024" cy="228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93776" y="5867400"/>
            <a:ext cx="192024" cy="37795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 descr="slid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85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bboehmer\Documents\EGC\Admissions Recruiting Tour 2014\aer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60"/>
            <a:ext cx="9086132" cy="685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06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891452" cy="52578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731838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Growing at 3 Locations to Meet Student Needs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2011936"/>
            <a:ext cx="7612064" cy="418203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70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79468"/>
            <a:ext cx="8839200" cy="1417638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Are You Concerned About this Trend in the U.S.?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$1.2 TRILLION DOLLARS </a:t>
            </a:r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STUDENT LOAN DEBT IN THE U.S.</a:t>
            </a:r>
            <a:endParaRPr 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04DA2-16EE-45D4-B454-1E2C4BCE3F7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4099" name="Picture 3" descr="C:\Users\bboehmer\Documents\EGSC\Orientation of students\Student-Loan-Debt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4114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54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756242"/>
              </p:ext>
            </p:extLst>
          </p:nvPr>
        </p:nvGraphicFramePr>
        <p:xfrm>
          <a:off x="152400" y="1407099"/>
          <a:ext cx="8763001" cy="51382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9625"/>
                <a:gridCol w="1087656"/>
                <a:gridCol w="1178292"/>
                <a:gridCol w="1268930"/>
                <a:gridCol w="1450206"/>
                <a:gridCol w="1178292"/>
              </a:tblGrid>
              <a:tr h="8636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INSTITUTION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TUITION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(15 hours)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FEES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HOUSING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(Example)*</a:t>
                      </a:r>
                      <a:endParaRPr lang="en-US" sz="1600" b="0" u="none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MEAL PLAN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sng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(Example)*</a:t>
                      </a:r>
                      <a:endParaRPr lang="en-US" sz="1600" b="0" u="sng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</a:tr>
              <a:tr h="8763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Research University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(Georgia State University)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4,056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1,064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4,016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1,762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10,898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</a:tr>
              <a:tr h="7612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Comprehensive University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(Valdosta State University)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$2,549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$1,032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2,462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$1,896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7,939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</a:tr>
              <a:tr h="8699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State University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(Columbus State University)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$2,549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$900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$2,725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$1,248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$7,422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</a:tr>
              <a:tr h="8763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State College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(Middle 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</a:t>
                      </a:r>
                      <a:r>
                        <a:rPr lang="en-US" sz="1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State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College)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$1,495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$541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$2,675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$1,393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$6,104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</a:tr>
              <a:tr h="890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State College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(East Georgia State College)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$1,330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$443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$2,730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$1,041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$5,544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22103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East Georgia State College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a Smart Financial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Decision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Lowest Total Cost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University System of Georgia</a:t>
            </a:r>
          </a:p>
          <a:p>
            <a:pPr algn="ct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(Per Semester) 2014-2015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45329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Colleges offer options.  This is an example of one typical option at each institution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56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639375"/>
              </p:ext>
            </p:extLst>
          </p:nvPr>
        </p:nvGraphicFramePr>
        <p:xfrm>
          <a:off x="228600" y="1485076"/>
          <a:ext cx="8572500" cy="36171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6395"/>
                <a:gridCol w="1082842"/>
                <a:gridCol w="1173079"/>
                <a:gridCol w="1263315"/>
                <a:gridCol w="1443790"/>
                <a:gridCol w="1173079"/>
              </a:tblGrid>
              <a:tr h="6051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INSTITUTION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TUITION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(15 hours)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HOUSING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(Example)*</a:t>
                      </a:r>
                      <a:endParaRPr lang="en-US" sz="1200" b="0" u="none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MEAL PLAN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sng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(Example)*</a:t>
                      </a:r>
                      <a:endParaRPr lang="en-US" sz="1200" b="0" u="sng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</a:tr>
              <a:tr h="614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Research University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(Georgia State University)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4,056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1,064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4,016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1,762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10,898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</a:tr>
              <a:tr h="533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Comprehensive University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(Valdosta State University)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$2,549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$1,032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2,462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$1,896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7,939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</a:tr>
              <a:tr h="609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State University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(Columbus State University)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$2,549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$900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$2,725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$1,248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$7,422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</a:tr>
              <a:tr h="609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State College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(Middle 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</a:t>
                      </a:r>
                      <a:r>
                        <a:rPr lang="en-US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State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College)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$1,495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$541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$2,675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$1,393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$6,104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</a:tr>
              <a:tr h="6240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State College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(East Georgia State College)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$1,330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$443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$2,730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$1,041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$5,544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-38101" y="-2177"/>
            <a:ext cx="91820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East Georgia State College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a Smart Financial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Decision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Lowest Total Cost in University System of Georgia</a:t>
            </a:r>
          </a:p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(Per Semester) 2014-2015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08" y="6545329"/>
            <a:ext cx="9135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Colleges offer options.  This is an example of one typical option at each institution.  </a:t>
            </a:r>
            <a:endParaRPr lang="en-US" sz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5102274"/>
            <a:ext cx="8572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HOPE will pay $77 per credit hour ($1,155 for 15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hrs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students that graduate from high school as a HOPE Scholar, maintaining a 3.0 HOPE curriculum G.P.A.  However, a student may gain HOPE after entering college and completing 30 semester credit hours and maintaining a 3.0 G.P.A.</a:t>
            </a:r>
            <a:endParaRPr lang="en-US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31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881958"/>
              </p:ext>
            </p:extLst>
          </p:nvPr>
        </p:nvGraphicFramePr>
        <p:xfrm>
          <a:off x="152399" y="1295400"/>
          <a:ext cx="8762998" cy="3733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0536"/>
                <a:gridCol w="1106905"/>
                <a:gridCol w="1199147"/>
                <a:gridCol w="1291390"/>
                <a:gridCol w="1475873"/>
                <a:gridCol w="1199147"/>
              </a:tblGrid>
              <a:tr h="6246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INSTITUTION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TUITION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(15 hours)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HOUSING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(Example)*</a:t>
                      </a:r>
                      <a:endParaRPr lang="en-US" sz="1200" b="0" u="none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MEAL PLAN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sng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(Example)*</a:t>
                      </a:r>
                      <a:endParaRPr lang="en-US" sz="1200" b="0" u="sng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</a:tr>
              <a:tr h="6338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Research University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(Georgia State University)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4,056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1,064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4,016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1,762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10,898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</a:tr>
              <a:tr h="5505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Comprehensive University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(Valdosta State University)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$2,549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$1,032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2,462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$1,896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7,939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</a:tr>
              <a:tr h="629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State University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(Columbus State University)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$2,549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$900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$2,725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$1,248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$7,422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</a:tr>
              <a:tr h="6512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State College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(Middle 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</a:t>
                      </a:r>
                      <a:r>
                        <a:rPr lang="en-US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State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College)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$1,495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$541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$2,675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$1,393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$6,104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</a:tr>
              <a:tr h="6441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State College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(East Georgia State College)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$1,330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$443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$2,730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$1,041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$5,544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-17417" y="-104503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East Georgia State College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a Smart Financial Decision</a:t>
            </a:r>
          </a:p>
          <a:p>
            <a:pPr algn="ct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Lowest Total Cost in University System of Georgia</a:t>
            </a:r>
          </a:p>
          <a:p>
            <a:pPr algn="ct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(Per Semester) 2014-2015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126" y="6527911"/>
            <a:ext cx="9117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Colleges offer options.  This is an example of one typical option at each institution.  </a:t>
            </a:r>
            <a:endParaRPr lang="en-US" sz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" y="4953000"/>
            <a:ext cx="899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Federal Student Loans: 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 to $5,250 per semester 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be paid by Federal student loans and Federal parent loans if a student meets federal requirements.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31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258707"/>
              </p:ext>
            </p:extLst>
          </p:nvPr>
        </p:nvGraphicFramePr>
        <p:xfrm>
          <a:off x="342898" y="1676399"/>
          <a:ext cx="8458201" cy="36912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3909"/>
                <a:gridCol w="1068405"/>
                <a:gridCol w="1157438"/>
                <a:gridCol w="1246472"/>
                <a:gridCol w="1424539"/>
                <a:gridCol w="1157438"/>
              </a:tblGrid>
              <a:tr h="4362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INSTITUTION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TUITION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(15 hours)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HOUSING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(Example)*</a:t>
                      </a:r>
                      <a:endParaRPr lang="en-US" sz="1200" b="0" u="none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MEAL PLAN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sng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(Example)*</a:t>
                      </a:r>
                      <a:endParaRPr lang="en-US" sz="1200" b="0" u="sng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</a:tr>
              <a:tr h="6635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Research University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(Georgia State University)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4,056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1,064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4,016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1,762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10,898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</a:tr>
              <a:tr h="5764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Comprehensive University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(Valdosta State University)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$2,549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$1,032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2,462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$1,896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7,939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</a:tr>
              <a:tr h="658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State University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(Columbus State University)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$2,549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$900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$2,725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$1,248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$7,422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</a:tr>
              <a:tr h="6818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State College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(Middle 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</a:t>
                      </a:r>
                      <a:r>
                        <a:rPr lang="en-US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State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College)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$1,495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$541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$2,675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$1,393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$6,104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</a:tr>
              <a:tr h="6743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State College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(East Georgia State College)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$1,330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$443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$2,730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$1,041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$5,544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636" marR="64636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-32657"/>
            <a:ext cx="91439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East Georgia State College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a Smart Financial Decision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Lowest Total Cost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University System of Georgia</a:t>
            </a: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(Per Semester) 2014-2015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" y="6581001"/>
            <a:ext cx="9143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Colleges offer options.  This is an example of one typical option at each institution.  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737" y="5367609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PELL:  A </a:t>
            </a:r>
            <a:r>
              <a:rPr lang="en-US" sz="2800" b="1" dirty="0"/>
              <a:t>student </a:t>
            </a:r>
            <a:r>
              <a:rPr lang="en-US" sz="2800" b="1" dirty="0">
                <a:solidFill>
                  <a:srgbClr val="FF0000"/>
                </a:solidFill>
              </a:rPr>
              <a:t>may receive up to $</a:t>
            </a:r>
            <a:r>
              <a:rPr lang="en-US" sz="2800" b="1" dirty="0" smtClean="0">
                <a:solidFill>
                  <a:srgbClr val="FF0000"/>
                </a:solidFill>
              </a:rPr>
              <a:t>5,730 </a:t>
            </a:r>
            <a:r>
              <a:rPr lang="en-US" sz="2800" b="1" dirty="0">
                <a:solidFill>
                  <a:srgbClr val="FF0000"/>
                </a:solidFill>
              </a:rPr>
              <a:t>annually from the PELL grant</a:t>
            </a:r>
            <a:r>
              <a:rPr lang="en-US" sz="2800" b="1" dirty="0"/>
              <a:t>, if eligible. </a:t>
            </a:r>
          </a:p>
          <a:p>
            <a:r>
              <a:rPr lang="en-US" sz="16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9872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760</TotalTime>
  <Words>757</Words>
  <Application>Microsoft Office PowerPoint</Application>
  <PresentationFormat>On-screen Show (4:3)</PresentationFormat>
  <Paragraphs>344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Habitat</vt:lpstr>
      <vt:lpstr>PowerPoint Presentation</vt:lpstr>
      <vt:lpstr>It’s a Great Place for Students in Our Great Community to Start</vt:lpstr>
      <vt:lpstr>PowerPoint Presentation</vt:lpstr>
      <vt:lpstr>Growing at 3 Locations to Meet Student Needs</vt:lpstr>
      <vt:lpstr>Are You Concerned About this Trend in the U.S.?</vt:lpstr>
      <vt:lpstr>PowerPoint Presentation</vt:lpstr>
      <vt:lpstr>PowerPoint Presentation</vt:lpstr>
      <vt:lpstr>PowerPoint Presentation</vt:lpstr>
      <vt:lpstr>PowerPoint Presentation</vt:lpstr>
      <vt:lpstr>Bobcat Villas </vt:lpstr>
      <vt:lpstr>PowerPoint Presentation</vt:lpstr>
      <vt:lpstr>PowerPoint Presentation</vt:lpstr>
      <vt:lpstr>    Bachelor of Science in Biology  </vt:lpstr>
      <vt:lpstr>Coming in Fall 2015</vt:lpstr>
      <vt:lpstr>PowerPoint Presentation</vt:lpstr>
      <vt:lpstr>PowerPoint Presentation</vt:lpstr>
      <vt:lpstr>Please Join Us This Weekend!</vt:lpstr>
      <vt:lpstr>This is Our Vision for Students from Our Great Community</vt:lpstr>
      <vt:lpstr>Thank you </vt:lpstr>
      <vt:lpstr>PowerPoint Presentation</vt:lpstr>
    </vt:vector>
  </TitlesOfParts>
  <Company>East Georgia State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 worker president</dc:creator>
  <cp:lastModifiedBy>Lynn C. Jackson</cp:lastModifiedBy>
  <cp:revision>28</cp:revision>
  <cp:lastPrinted>2015-01-14T21:01:39Z</cp:lastPrinted>
  <dcterms:created xsi:type="dcterms:W3CDTF">2015-01-13T17:35:12Z</dcterms:created>
  <dcterms:modified xsi:type="dcterms:W3CDTF">2015-01-16T14:00:33Z</dcterms:modified>
</cp:coreProperties>
</file>